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286" r:id="rId3"/>
    <p:sldId id="274" r:id="rId4"/>
    <p:sldId id="285" r:id="rId5"/>
    <p:sldId id="287" r:id="rId6"/>
    <p:sldId id="275" r:id="rId7"/>
    <p:sldId id="283" r:id="rId8"/>
    <p:sldId id="280" r:id="rId9"/>
    <p:sldId id="281" r:id="rId10"/>
    <p:sldId id="279" r:id="rId11"/>
    <p:sldId id="289" r:id="rId12"/>
    <p:sldId id="259" r:id="rId13"/>
    <p:sldId id="261" r:id="rId14"/>
    <p:sldId id="262" r:id="rId15"/>
    <p:sldId id="263" r:id="rId16"/>
    <p:sldId id="264" r:id="rId17"/>
    <p:sldId id="266" r:id="rId18"/>
    <p:sldId id="265" r:id="rId19"/>
    <p:sldId id="260" r:id="rId20"/>
    <p:sldId id="267" r:id="rId21"/>
    <p:sldId id="272" r:id="rId22"/>
    <p:sldId id="288" r:id="rId23"/>
    <p:sldId id="290" r:id="rId24"/>
    <p:sldId id="273" r:id="rId25"/>
    <p:sldId id="269" r:id="rId26"/>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53" d="100"/>
          <a:sy n="53" d="100"/>
        </p:scale>
        <p:origin x="-1968" y="-85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388E373E-1B1A-425E-96B0-6013FD74C412}" type="datetimeFigureOut">
              <a:rPr lang="en-US" smtClean="0"/>
              <a:t>9/23/2013</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119ABA47-FC21-4A32-A6C3-D2F130DE0ADD}" type="slidenum">
              <a:rPr lang="en-US" smtClean="0"/>
              <a:t>‹#›</a:t>
            </a:fld>
            <a:endParaRPr lang="en-US"/>
          </a:p>
        </p:txBody>
      </p:sp>
    </p:spTree>
    <p:extLst>
      <p:ext uri="{BB962C8B-B14F-4D97-AF65-F5344CB8AC3E}">
        <p14:creationId xmlns:p14="http://schemas.microsoft.com/office/powerpoint/2010/main" val="6761161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9ABA47-FC21-4A32-A6C3-D2F130DE0ADD}" type="slidenum">
              <a:rPr lang="en-US" smtClean="0"/>
              <a:t>3</a:t>
            </a:fld>
            <a:endParaRPr lang="en-US"/>
          </a:p>
        </p:txBody>
      </p:sp>
    </p:spTree>
    <p:extLst>
      <p:ext uri="{BB962C8B-B14F-4D97-AF65-F5344CB8AC3E}">
        <p14:creationId xmlns:p14="http://schemas.microsoft.com/office/powerpoint/2010/main" val="5636409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9ABA47-FC21-4A32-A6C3-D2F130DE0ADD}" type="slidenum">
              <a:rPr lang="en-US" smtClean="0"/>
              <a:t>6</a:t>
            </a:fld>
            <a:endParaRPr lang="en-US"/>
          </a:p>
        </p:txBody>
      </p:sp>
    </p:spTree>
    <p:extLst>
      <p:ext uri="{BB962C8B-B14F-4D97-AF65-F5344CB8AC3E}">
        <p14:creationId xmlns:p14="http://schemas.microsoft.com/office/powerpoint/2010/main" val="5636409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45C4EB9-C7C4-470E-8FF7-53A31D5D2564}" type="datetimeFigureOut">
              <a:rPr lang="en-US" smtClean="0"/>
              <a:t>9/23/2013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71D138-FE1B-484E-959F-B46930AE100D}" type="slidenum">
              <a:rPr lang="en-US" smtClean="0"/>
              <a:t>‹#›</a:t>
            </a:fld>
            <a:endParaRPr lang="en-US"/>
          </a:p>
        </p:txBody>
      </p:sp>
    </p:spTree>
    <p:extLst>
      <p:ext uri="{BB962C8B-B14F-4D97-AF65-F5344CB8AC3E}">
        <p14:creationId xmlns:p14="http://schemas.microsoft.com/office/powerpoint/2010/main" val="18879957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45C4EB9-C7C4-470E-8FF7-53A31D5D2564}" type="datetimeFigureOut">
              <a:rPr lang="en-US" smtClean="0"/>
              <a:t>9/23/2013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71D138-FE1B-484E-959F-B46930AE100D}" type="slidenum">
              <a:rPr lang="en-US" smtClean="0"/>
              <a:t>‹#›</a:t>
            </a:fld>
            <a:endParaRPr lang="en-US"/>
          </a:p>
        </p:txBody>
      </p:sp>
    </p:spTree>
    <p:extLst>
      <p:ext uri="{BB962C8B-B14F-4D97-AF65-F5344CB8AC3E}">
        <p14:creationId xmlns:p14="http://schemas.microsoft.com/office/powerpoint/2010/main" val="38117596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45C4EB9-C7C4-470E-8FF7-53A31D5D2564}" type="datetimeFigureOut">
              <a:rPr lang="en-US" smtClean="0"/>
              <a:t>9/23/2013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71D138-FE1B-484E-959F-B46930AE100D}" type="slidenum">
              <a:rPr lang="en-US" smtClean="0"/>
              <a:t>‹#›</a:t>
            </a:fld>
            <a:endParaRPr lang="en-US"/>
          </a:p>
        </p:txBody>
      </p:sp>
    </p:spTree>
    <p:extLst>
      <p:ext uri="{BB962C8B-B14F-4D97-AF65-F5344CB8AC3E}">
        <p14:creationId xmlns:p14="http://schemas.microsoft.com/office/powerpoint/2010/main" val="31470951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30494369"/>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Cliquez et modifiez le titre</a:t>
            </a:r>
            <a:endParaRPr lang="fr-FR" dirty="0"/>
          </a:p>
        </p:txBody>
      </p:sp>
      <p:sp>
        <p:nvSpPr>
          <p:cNvPr id="3" name="Espace réservé du texte 2"/>
          <p:cNvSpPr>
            <a:spLocks noGrp="1"/>
          </p:cNvSpPr>
          <p:nvPr>
            <p:ph idx="1"/>
          </p:nvPr>
        </p:nvSpPr>
        <p:spPr>
          <a:xfrm>
            <a:off x="457200" y="1600201"/>
            <a:ext cx="8229600" cy="4525963"/>
          </a:xfrm>
          <a:prstGeom prst="rect">
            <a:avLst/>
          </a:prstGeom>
        </p:spPr>
        <p:txBody>
          <a:bodyPr lIns="91440" tIns="45720" rIns="91440" bIns="45720" rtlCol="0">
            <a:normAutofit/>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Tree>
    <p:extLst>
      <p:ext uri="{BB962C8B-B14F-4D97-AF65-F5344CB8AC3E}">
        <p14:creationId xmlns:p14="http://schemas.microsoft.com/office/powerpoint/2010/main" val="5859218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45C4EB9-C7C4-470E-8FF7-53A31D5D2564}" type="datetimeFigureOut">
              <a:rPr lang="en-US" smtClean="0"/>
              <a:t>9/23/2013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71D138-FE1B-484E-959F-B46930AE100D}" type="slidenum">
              <a:rPr lang="en-US" smtClean="0"/>
              <a:t>‹#›</a:t>
            </a:fld>
            <a:endParaRPr lang="en-US"/>
          </a:p>
        </p:txBody>
      </p:sp>
    </p:spTree>
    <p:extLst>
      <p:ext uri="{BB962C8B-B14F-4D97-AF65-F5344CB8AC3E}">
        <p14:creationId xmlns:p14="http://schemas.microsoft.com/office/powerpoint/2010/main" val="2199493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45C4EB9-C7C4-470E-8FF7-53A31D5D2564}" type="datetimeFigureOut">
              <a:rPr lang="en-US" smtClean="0"/>
              <a:t>9/23/2013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71D138-FE1B-484E-959F-B46930AE100D}" type="slidenum">
              <a:rPr lang="en-US" smtClean="0"/>
              <a:t>‹#›</a:t>
            </a:fld>
            <a:endParaRPr lang="en-US"/>
          </a:p>
        </p:txBody>
      </p:sp>
    </p:spTree>
    <p:extLst>
      <p:ext uri="{BB962C8B-B14F-4D97-AF65-F5344CB8AC3E}">
        <p14:creationId xmlns:p14="http://schemas.microsoft.com/office/powerpoint/2010/main" val="9368232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45C4EB9-C7C4-470E-8FF7-53A31D5D2564}" type="datetimeFigureOut">
              <a:rPr lang="en-US" smtClean="0"/>
              <a:t>9/23/2013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71D138-FE1B-484E-959F-B46930AE100D}" type="slidenum">
              <a:rPr lang="en-US" smtClean="0"/>
              <a:t>‹#›</a:t>
            </a:fld>
            <a:endParaRPr lang="en-US"/>
          </a:p>
        </p:txBody>
      </p:sp>
    </p:spTree>
    <p:extLst>
      <p:ext uri="{BB962C8B-B14F-4D97-AF65-F5344CB8AC3E}">
        <p14:creationId xmlns:p14="http://schemas.microsoft.com/office/powerpoint/2010/main" val="16685239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45C4EB9-C7C4-470E-8FF7-53A31D5D2564}" type="datetimeFigureOut">
              <a:rPr lang="en-US" smtClean="0"/>
              <a:t>9/23/2013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571D138-FE1B-484E-959F-B46930AE100D}" type="slidenum">
              <a:rPr lang="en-US" smtClean="0"/>
              <a:t>‹#›</a:t>
            </a:fld>
            <a:endParaRPr lang="en-US"/>
          </a:p>
        </p:txBody>
      </p:sp>
    </p:spTree>
    <p:extLst>
      <p:ext uri="{BB962C8B-B14F-4D97-AF65-F5344CB8AC3E}">
        <p14:creationId xmlns:p14="http://schemas.microsoft.com/office/powerpoint/2010/main" val="21919538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45C4EB9-C7C4-470E-8FF7-53A31D5D2564}" type="datetimeFigureOut">
              <a:rPr lang="en-US" smtClean="0"/>
              <a:t>9/23/2013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571D138-FE1B-484E-959F-B46930AE100D}" type="slidenum">
              <a:rPr lang="en-US" smtClean="0"/>
              <a:t>‹#›</a:t>
            </a:fld>
            <a:endParaRPr lang="en-US"/>
          </a:p>
        </p:txBody>
      </p:sp>
    </p:spTree>
    <p:extLst>
      <p:ext uri="{BB962C8B-B14F-4D97-AF65-F5344CB8AC3E}">
        <p14:creationId xmlns:p14="http://schemas.microsoft.com/office/powerpoint/2010/main" val="17675680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5C4EB9-C7C4-470E-8FF7-53A31D5D2564}" type="datetimeFigureOut">
              <a:rPr lang="en-US" smtClean="0"/>
              <a:t>9/23/2013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571D138-FE1B-484E-959F-B46930AE100D}" type="slidenum">
              <a:rPr lang="en-US" smtClean="0"/>
              <a:t>‹#›</a:t>
            </a:fld>
            <a:endParaRPr lang="en-US"/>
          </a:p>
        </p:txBody>
      </p:sp>
    </p:spTree>
    <p:extLst>
      <p:ext uri="{BB962C8B-B14F-4D97-AF65-F5344CB8AC3E}">
        <p14:creationId xmlns:p14="http://schemas.microsoft.com/office/powerpoint/2010/main" val="39599618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5C4EB9-C7C4-470E-8FF7-53A31D5D2564}" type="datetimeFigureOut">
              <a:rPr lang="en-US" smtClean="0"/>
              <a:t>9/23/2013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71D138-FE1B-484E-959F-B46930AE100D}" type="slidenum">
              <a:rPr lang="en-US" smtClean="0"/>
              <a:t>‹#›</a:t>
            </a:fld>
            <a:endParaRPr lang="en-US"/>
          </a:p>
        </p:txBody>
      </p:sp>
    </p:spTree>
    <p:extLst>
      <p:ext uri="{BB962C8B-B14F-4D97-AF65-F5344CB8AC3E}">
        <p14:creationId xmlns:p14="http://schemas.microsoft.com/office/powerpoint/2010/main" val="12108394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5C4EB9-C7C4-470E-8FF7-53A31D5D2564}" type="datetimeFigureOut">
              <a:rPr lang="en-US" smtClean="0"/>
              <a:t>9/23/2013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71D138-FE1B-484E-959F-B46930AE100D}" type="slidenum">
              <a:rPr lang="en-US" smtClean="0"/>
              <a:t>‹#›</a:t>
            </a:fld>
            <a:endParaRPr lang="en-US"/>
          </a:p>
        </p:txBody>
      </p:sp>
    </p:spTree>
    <p:extLst>
      <p:ext uri="{BB962C8B-B14F-4D97-AF65-F5344CB8AC3E}">
        <p14:creationId xmlns:p14="http://schemas.microsoft.com/office/powerpoint/2010/main" val="12225123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5C4EB9-C7C4-470E-8FF7-53A31D5D2564}" type="datetimeFigureOut">
              <a:rPr lang="en-US" smtClean="0"/>
              <a:t>9/23/2013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71D138-FE1B-484E-959F-B46930AE100D}" type="slidenum">
              <a:rPr lang="en-US" smtClean="0"/>
              <a:t>‹#›</a:t>
            </a:fld>
            <a:endParaRPr lang="en-US"/>
          </a:p>
        </p:txBody>
      </p:sp>
    </p:spTree>
    <p:extLst>
      <p:ext uri="{BB962C8B-B14F-4D97-AF65-F5344CB8AC3E}">
        <p14:creationId xmlns:p14="http://schemas.microsoft.com/office/powerpoint/2010/main" val="8195208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Developments in the US:</a:t>
            </a:r>
            <a:br>
              <a:rPr lang="en-US" dirty="0" smtClean="0"/>
            </a:br>
            <a:r>
              <a:rPr lang="en-US" dirty="0" smtClean="0"/>
              <a:t>STAR &amp; U METRICS</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8359049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 METRICS Projects</a:t>
            </a:r>
            <a:endParaRPr lang="en-US" dirty="0"/>
          </a:p>
        </p:txBody>
      </p:sp>
      <p:sp>
        <p:nvSpPr>
          <p:cNvPr id="3" name="Content Placeholder 2"/>
          <p:cNvSpPr>
            <a:spLocks noGrp="1"/>
          </p:cNvSpPr>
          <p:nvPr>
            <p:ph idx="1"/>
          </p:nvPr>
        </p:nvSpPr>
        <p:spPr>
          <a:xfrm>
            <a:off x="457200" y="1524000"/>
            <a:ext cx="8229600" cy="4953000"/>
          </a:xfrm>
        </p:spPr>
        <p:txBody>
          <a:bodyPr>
            <a:normAutofit fontScale="70000" lnSpcReduction="20000"/>
          </a:bodyPr>
          <a:lstStyle/>
          <a:p>
            <a:r>
              <a:rPr lang="en-US" dirty="0" smtClean="0"/>
              <a:t>Impact, NSF Funded</a:t>
            </a:r>
          </a:p>
          <a:p>
            <a:pPr lvl="1"/>
            <a:r>
              <a:rPr lang="en-US" dirty="0" smtClean="0"/>
              <a:t>Analyze distribution</a:t>
            </a:r>
            <a:r>
              <a:rPr lang="en-US" dirty="0"/>
              <a:t>, geographic location, and industry of </a:t>
            </a:r>
            <a:r>
              <a:rPr lang="en-US" dirty="0" smtClean="0"/>
              <a:t>vendors</a:t>
            </a:r>
            <a:endParaRPr lang="en-US" dirty="0"/>
          </a:p>
          <a:p>
            <a:pPr lvl="1"/>
            <a:r>
              <a:rPr lang="en-US" dirty="0"/>
              <a:t>Analyses the collaborative networks supported by research funding</a:t>
            </a:r>
          </a:p>
          <a:p>
            <a:pPr lvl="1"/>
            <a:r>
              <a:rPr lang="en-US" dirty="0"/>
              <a:t>Offers the first comprehensive picture of the effects of federal R&amp;D </a:t>
            </a:r>
            <a:r>
              <a:rPr lang="en-US" dirty="0" smtClean="0"/>
              <a:t>on </a:t>
            </a:r>
            <a:r>
              <a:rPr lang="en-US" dirty="0"/>
              <a:t>economic resilience and job </a:t>
            </a:r>
            <a:r>
              <a:rPr lang="en-US" dirty="0" smtClean="0"/>
              <a:t>creation</a:t>
            </a:r>
          </a:p>
          <a:p>
            <a:r>
              <a:rPr lang="en-US" dirty="0" smtClean="0"/>
              <a:t>Training (Discuss tomorrow), NSF Funded</a:t>
            </a:r>
            <a:endParaRPr lang="en-US" dirty="0"/>
          </a:p>
          <a:p>
            <a:r>
              <a:rPr lang="en-US" dirty="0" smtClean="0"/>
              <a:t>Food Security, US Dept. of Agriculture proposal</a:t>
            </a:r>
            <a:endParaRPr lang="en-US" dirty="0"/>
          </a:p>
          <a:p>
            <a:pPr lvl="1"/>
            <a:r>
              <a:rPr lang="en-US" dirty="0" smtClean="0"/>
              <a:t>Impact </a:t>
            </a:r>
            <a:r>
              <a:rPr lang="en-US" dirty="0"/>
              <a:t>from federally funded research targeted at the agricultural sector in general and food safety in </a:t>
            </a:r>
            <a:r>
              <a:rPr lang="en-US" dirty="0" smtClean="0"/>
              <a:t>particular</a:t>
            </a:r>
          </a:p>
          <a:p>
            <a:r>
              <a:rPr lang="en-US" dirty="0" smtClean="0"/>
              <a:t>Communication, NSF proposal</a:t>
            </a:r>
            <a:endParaRPr lang="en-US" dirty="0"/>
          </a:p>
          <a:p>
            <a:pPr lvl="1"/>
            <a:r>
              <a:rPr lang="en-US" dirty="0" smtClean="0"/>
              <a:t>How new comp </a:t>
            </a:r>
            <a:r>
              <a:rPr lang="en-US" dirty="0" err="1" smtClean="0"/>
              <a:t>sci</a:t>
            </a:r>
            <a:r>
              <a:rPr lang="en-US" dirty="0" smtClean="0"/>
              <a:t>, data</a:t>
            </a:r>
            <a:r>
              <a:rPr lang="en-US" dirty="0"/>
              <a:t>, and </a:t>
            </a:r>
            <a:r>
              <a:rPr lang="en-US" dirty="0" smtClean="0"/>
              <a:t>tools </a:t>
            </a:r>
            <a:r>
              <a:rPr lang="en-US" dirty="0"/>
              <a:t>can inform policymakers’ attitudes, decisions, and understanding of WHAT science research is funded and with what </a:t>
            </a:r>
            <a:r>
              <a:rPr lang="en-US" dirty="0" smtClean="0"/>
              <a:t>RESULTS</a:t>
            </a:r>
          </a:p>
          <a:p>
            <a:r>
              <a:rPr lang="en-US" dirty="0" smtClean="0"/>
              <a:t>Innovation and Aging, National Institute on Aging proposal</a:t>
            </a:r>
          </a:p>
          <a:p>
            <a:pPr lvl="1"/>
            <a:r>
              <a:rPr lang="en-US" dirty="0" smtClean="0"/>
              <a:t>Understand impact and responses to aging innovative workforce</a:t>
            </a:r>
          </a:p>
          <a:p>
            <a:pPr lvl="1"/>
            <a:r>
              <a:rPr lang="en-US" dirty="0" smtClean="0"/>
              <a:t>Build data infrastructure to support research</a:t>
            </a:r>
            <a:endParaRPr lang="en-US" dirty="0"/>
          </a:p>
          <a:p>
            <a:endParaRPr lang="en-US" dirty="0"/>
          </a:p>
        </p:txBody>
      </p:sp>
    </p:spTree>
    <p:extLst>
      <p:ext uri="{BB962C8B-B14F-4D97-AF65-F5344CB8AC3E}">
        <p14:creationId xmlns:p14="http://schemas.microsoft.com/office/powerpoint/2010/main" val="8179614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1c-Original-2007-2012-Q2-show-data_v2.png"/>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9871" r="9778" b="2927"/>
          <a:stretch/>
        </p:blipFill>
        <p:spPr>
          <a:xfrm>
            <a:off x="914399" y="152397"/>
            <a:ext cx="7715033" cy="6667675"/>
          </a:xfrm>
          <a:prstGeom prst="rect">
            <a:avLst/>
          </a:prstGeom>
        </p:spPr>
      </p:pic>
    </p:spTree>
    <p:extLst>
      <p:ext uri="{BB962C8B-B14F-4D97-AF65-F5344CB8AC3E}">
        <p14:creationId xmlns:p14="http://schemas.microsoft.com/office/powerpoint/2010/main" val="5877307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CIC Activity: Economic Impacts</a:t>
            </a:r>
            <a:endParaRPr lang="en-US" dirty="0"/>
          </a:p>
        </p:txBody>
      </p:sp>
      <p:graphicFrame>
        <p:nvGraphicFramePr>
          <p:cNvPr id="2" name="Table 1"/>
          <p:cNvGraphicFramePr>
            <a:graphicFrameLocks noGrp="1"/>
          </p:cNvGraphicFramePr>
          <p:nvPr/>
        </p:nvGraphicFramePr>
        <p:xfrm>
          <a:off x="457200" y="1912461"/>
          <a:ext cx="8229601" cy="3657600"/>
        </p:xfrm>
        <a:graphic>
          <a:graphicData uri="http://schemas.openxmlformats.org/drawingml/2006/table">
            <a:tbl>
              <a:tblPr firstRow="1" firstCol="1" bandRow="1">
                <a:tableStyleId>{5C22544A-7EE6-4342-B048-85BDC9FD1C3A}</a:tableStyleId>
              </a:tblPr>
              <a:tblGrid>
                <a:gridCol w="1166842"/>
                <a:gridCol w="1615627"/>
                <a:gridCol w="1232290"/>
                <a:gridCol w="1254729"/>
                <a:gridCol w="1254729"/>
                <a:gridCol w="1705384"/>
              </a:tblGrid>
              <a:tr h="478704">
                <a:tc>
                  <a:txBody>
                    <a:bodyPr/>
                    <a:lstStyle/>
                    <a:p>
                      <a:pPr marL="0" marR="0" algn="ctr">
                        <a:spcBef>
                          <a:spcPts val="0"/>
                        </a:spcBef>
                        <a:spcAft>
                          <a:spcPts val="0"/>
                        </a:spcAft>
                      </a:pPr>
                      <a:endParaRPr lang="en-US" sz="1600" dirty="0">
                        <a:effectLst/>
                      </a:endParaRPr>
                    </a:p>
                    <a:p>
                      <a:pPr marL="0" marR="0" algn="ctr">
                        <a:spcBef>
                          <a:spcPts val="0"/>
                        </a:spcBef>
                        <a:spcAft>
                          <a:spcPts val="0"/>
                        </a:spcAft>
                      </a:pPr>
                      <a:r>
                        <a:rPr lang="en-US" sz="1600" dirty="0">
                          <a:effectLst/>
                        </a:rPr>
                        <a:t> </a:t>
                      </a:r>
                      <a:endParaRPr lang="en-US" sz="3500" dirty="0">
                        <a:effectLst/>
                        <a:latin typeface="Arial"/>
                        <a:ea typeface="Times New Roman"/>
                        <a:cs typeface="Times New Roman"/>
                      </a:endParaRPr>
                    </a:p>
                  </a:txBody>
                  <a:tcPr marL="67318" marR="67318" marT="0" marB="0" anchor="ctr"/>
                </a:tc>
                <a:tc>
                  <a:txBody>
                    <a:bodyPr/>
                    <a:lstStyle/>
                    <a:p>
                      <a:pPr marL="0" marR="0" algn="ctr">
                        <a:spcBef>
                          <a:spcPts val="0"/>
                        </a:spcBef>
                        <a:spcAft>
                          <a:spcPts val="0"/>
                        </a:spcAft>
                      </a:pPr>
                      <a:r>
                        <a:rPr lang="en-US" sz="1600" dirty="0">
                          <a:effectLst/>
                        </a:rPr>
                        <a:t>Zoom Out</a:t>
                      </a:r>
                      <a:endParaRPr lang="en-US" sz="3500" dirty="0">
                        <a:effectLst/>
                        <a:latin typeface="Arial"/>
                        <a:ea typeface="Times New Roman"/>
                        <a:cs typeface="Times New Roman"/>
                      </a:endParaRPr>
                    </a:p>
                  </a:txBody>
                  <a:tcPr marL="67318" marR="67318" marT="0" marB="0" anchor="ctr"/>
                </a:tc>
                <a:tc>
                  <a:txBody>
                    <a:bodyPr/>
                    <a:lstStyle/>
                    <a:p>
                      <a:pPr marL="0" marR="0" algn="ctr">
                        <a:spcBef>
                          <a:spcPts val="0"/>
                        </a:spcBef>
                        <a:spcAft>
                          <a:spcPts val="0"/>
                        </a:spcAft>
                      </a:pPr>
                      <a:r>
                        <a:rPr lang="en-US" sz="1600">
                          <a:effectLst/>
                        </a:rPr>
                        <a:t> </a:t>
                      </a:r>
                      <a:endParaRPr lang="en-US" sz="3500">
                        <a:effectLst/>
                        <a:latin typeface="Arial"/>
                        <a:ea typeface="Times New Roman"/>
                        <a:cs typeface="Times New Roman"/>
                      </a:endParaRPr>
                    </a:p>
                  </a:txBody>
                  <a:tcPr marL="67318" marR="67318" marT="0" marB="0" anchor="ctr"/>
                </a:tc>
                <a:tc>
                  <a:txBody>
                    <a:bodyPr/>
                    <a:lstStyle/>
                    <a:p>
                      <a:pPr marL="0" marR="0" algn="ctr">
                        <a:spcBef>
                          <a:spcPts val="0"/>
                        </a:spcBef>
                        <a:spcAft>
                          <a:spcPts val="0"/>
                        </a:spcAft>
                      </a:pPr>
                      <a:r>
                        <a:rPr lang="en-US" sz="1600">
                          <a:effectLst/>
                        </a:rPr>
                        <a:t> </a:t>
                      </a:r>
                      <a:endParaRPr lang="en-US" sz="3500">
                        <a:effectLst/>
                        <a:latin typeface="Arial"/>
                        <a:ea typeface="Times New Roman"/>
                        <a:cs typeface="Times New Roman"/>
                      </a:endParaRPr>
                    </a:p>
                  </a:txBody>
                  <a:tcPr marL="67318" marR="67318" marT="0" marB="0" anchor="ctr"/>
                </a:tc>
                <a:tc>
                  <a:txBody>
                    <a:bodyPr/>
                    <a:lstStyle/>
                    <a:p>
                      <a:pPr marL="0" marR="0" algn="ctr">
                        <a:spcBef>
                          <a:spcPts val="0"/>
                        </a:spcBef>
                        <a:spcAft>
                          <a:spcPts val="0"/>
                        </a:spcAft>
                      </a:pPr>
                      <a:r>
                        <a:rPr lang="en-US" sz="1600">
                          <a:effectLst/>
                        </a:rPr>
                        <a:t> </a:t>
                      </a:r>
                      <a:endParaRPr lang="en-US" sz="3500">
                        <a:effectLst/>
                        <a:latin typeface="Arial"/>
                        <a:ea typeface="Times New Roman"/>
                        <a:cs typeface="Times New Roman"/>
                      </a:endParaRPr>
                    </a:p>
                  </a:txBody>
                  <a:tcPr marL="67318" marR="67318" marT="0" marB="0" anchor="ctr"/>
                </a:tc>
                <a:tc>
                  <a:txBody>
                    <a:bodyPr/>
                    <a:lstStyle/>
                    <a:p>
                      <a:pPr marL="0" marR="0" algn="ctr">
                        <a:spcBef>
                          <a:spcPts val="0"/>
                        </a:spcBef>
                        <a:spcAft>
                          <a:spcPts val="0"/>
                        </a:spcAft>
                      </a:pPr>
                      <a:r>
                        <a:rPr lang="en-US" sz="1600">
                          <a:effectLst/>
                        </a:rPr>
                        <a:t>Zoom In</a:t>
                      </a:r>
                      <a:endParaRPr lang="en-US" sz="3500">
                        <a:effectLst/>
                        <a:latin typeface="Arial"/>
                        <a:ea typeface="Times New Roman"/>
                        <a:cs typeface="Times New Roman"/>
                      </a:endParaRPr>
                    </a:p>
                  </a:txBody>
                  <a:tcPr marL="67318" marR="67318" marT="0" marB="0" anchor="ctr"/>
                </a:tc>
              </a:tr>
              <a:tr h="957409">
                <a:tc>
                  <a:txBody>
                    <a:bodyPr/>
                    <a:lstStyle/>
                    <a:p>
                      <a:pPr marL="0" marR="0">
                        <a:spcBef>
                          <a:spcPts val="0"/>
                        </a:spcBef>
                        <a:spcAft>
                          <a:spcPts val="0"/>
                        </a:spcAft>
                      </a:pPr>
                      <a:r>
                        <a:rPr lang="en-US" sz="1600">
                          <a:effectLst/>
                        </a:rPr>
                        <a:t>Analysis of:</a:t>
                      </a:r>
                      <a:endParaRPr lang="en-US" sz="3500">
                        <a:effectLst/>
                        <a:latin typeface="Arial"/>
                        <a:ea typeface="Times New Roman"/>
                        <a:cs typeface="Times New Roman"/>
                      </a:endParaRPr>
                    </a:p>
                  </a:txBody>
                  <a:tcPr marL="67318" marR="67318" marT="0" marB="0"/>
                </a:tc>
                <a:tc>
                  <a:txBody>
                    <a:bodyPr/>
                    <a:lstStyle/>
                    <a:p>
                      <a:pPr marL="0" marR="0">
                        <a:spcBef>
                          <a:spcPts val="0"/>
                        </a:spcBef>
                        <a:spcAft>
                          <a:spcPts val="0"/>
                        </a:spcAft>
                      </a:pPr>
                      <a:r>
                        <a:rPr lang="en-US" sz="1600">
                          <a:effectLst/>
                        </a:rPr>
                        <a:t>Entire scientific enterprise </a:t>
                      </a:r>
                      <a:endParaRPr lang="en-US" sz="3500">
                        <a:effectLst/>
                        <a:latin typeface="Arial"/>
                        <a:ea typeface="Times New Roman"/>
                        <a:cs typeface="Times New Roman"/>
                      </a:endParaRPr>
                    </a:p>
                  </a:txBody>
                  <a:tcPr marL="67318" marR="67318" marT="0" marB="0"/>
                </a:tc>
                <a:tc>
                  <a:txBody>
                    <a:bodyPr/>
                    <a:lstStyle/>
                    <a:p>
                      <a:pPr marL="0" marR="0">
                        <a:spcBef>
                          <a:spcPts val="0"/>
                        </a:spcBef>
                        <a:spcAft>
                          <a:spcPts val="0"/>
                        </a:spcAft>
                      </a:pPr>
                      <a:r>
                        <a:rPr lang="en-US" sz="1600">
                          <a:effectLst/>
                        </a:rPr>
                        <a:t>Scientific fields</a:t>
                      </a:r>
                      <a:endParaRPr lang="en-US" sz="3500">
                        <a:effectLst/>
                        <a:latin typeface="Arial"/>
                        <a:ea typeface="Times New Roman"/>
                        <a:cs typeface="Times New Roman"/>
                      </a:endParaRPr>
                    </a:p>
                  </a:txBody>
                  <a:tcPr marL="67318" marR="67318" marT="0" marB="0"/>
                </a:tc>
                <a:tc>
                  <a:txBody>
                    <a:bodyPr/>
                    <a:lstStyle/>
                    <a:p>
                      <a:pPr marL="0" marR="0">
                        <a:spcBef>
                          <a:spcPts val="0"/>
                        </a:spcBef>
                        <a:spcAft>
                          <a:spcPts val="0"/>
                        </a:spcAft>
                      </a:pPr>
                      <a:r>
                        <a:rPr lang="en-US" sz="1600">
                          <a:effectLst/>
                        </a:rPr>
                        <a:t>Entire research institutions and funders</a:t>
                      </a:r>
                      <a:endParaRPr lang="en-US" sz="3500">
                        <a:effectLst/>
                        <a:latin typeface="Arial"/>
                        <a:ea typeface="Times New Roman"/>
                        <a:cs typeface="Times New Roman"/>
                      </a:endParaRPr>
                    </a:p>
                  </a:txBody>
                  <a:tcPr marL="67318" marR="67318" marT="0" marB="0"/>
                </a:tc>
                <a:tc>
                  <a:txBody>
                    <a:bodyPr/>
                    <a:lstStyle/>
                    <a:p>
                      <a:pPr marL="0" marR="0">
                        <a:spcBef>
                          <a:spcPts val="0"/>
                        </a:spcBef>
                        <a:spcAft>
                          <a:spcPts val="0"/>
                        </a:spcAft>
                      </a:pPr>
                      <a:r>
                        <a:rPr lang="en-US" sz="1600">
                          <a:effectLst/>
                        </a:rPr>
                        <a:t>Specific fields at specific institutions</a:t>
                      </a:r>
                      <a:endParaRPr lang="en-US" sz="3500">
                        <a:effectLst/>
                        <a:latin typeface="Arial"/>
                        <a:ea typeface="Times New Roman"/>
                        <a:cs typeface="Times New Roman"/>
                      </a:endParaRPr>
                    </a:p>
                  </a:txBody>
                  <a:tcPr marL="67318" marR="67318" marT="0" marB="0"/>
                </a:tc>
                <a:tc>
                  <a:txBody>
                    <a:bodyPr/>
                    <a:lstStyle/>
                    <a:p>
                      <a:pPr marL="0" marR="0">
                        <a:spcBef>
                          <a:spcPts val="0"/>
                        </a:spcBef>
                        <a:spcAft>
                          <a:spcPts val="0"/>
                        </a:spcAft>
                      </a:pPr>
                      <a:r>
                        <a:rPr lang="en-US" sz="1600">
                          <a:effectLst/>
                        </a:rPr>
                        <a:t>Specific labs, researchers</a:t>
                      </a:r>
                      <a:endParaRPr lang="en-US" sz="3500">
                        <a:effectLst/>
                        <a:latin typeface="Arial"/>
                        <a:ea typeface="Times New Roman"/>
                        <a:cs typeface="Times New Roman"/>
                      </a:endParaRPr>
                    </a:p>
                  </a:txBody>
                  <a:tcPr marL="67318" marR="67318" marT="0" marB="0"/>
                </a:tc>
              </a:tr>
              <a:tr h="1196761">
                <a:tc>
                  <a:txBody>
                    <a:bodyPr/>
                    <a:lstStyle/>
                    <a:p>
                      <a:pPr marL="0" marR="0">
                        <a:spcBef>
                          <a:spcPts val="0"/>
                        </a:spcBef>
                        <a:spcAft>
                          <a:spcPts val="0"/>
                        </a:spcAft>
                      </a:pPr>
                      <a:r>
                        <a:rPr lang="en-US" sz="1600">
                          <a:effectLst/>
                        </a:rPr>
                        <a:t>Useful for:</a:t>
                      </a:r>
                      <a:endParaRPr lang="en-US" sz="3500">
                        <a:effectLst/>
                        <a:latin typeface="Arial"/>
                        <a:ea typeface="Times New Roman"/>
                        <a:cs typeface="Times New Roman"/>
                      </a:endParaRPr>
                    </a:p>
                  </a:txBody>
                  <a:tcPr marL="67318" marR="67318" marT="0" marB="0"/>
                </a:tc>
                <a:tc>
                  <a:txBody>
                    <a:bodyPr/>
                    <a:lstStyle/>
                    <a:p>
                      <a:pPr marL="0" marR="0">
                        <a:spcBef>
                          <a:spcPts val="0"/>
                        </a:spcBef>
                        <a:spcAft>
                          <a:spcPts val="0"/>
                        </a:spcAft>
                      </a:pPr>
                      <a:r>
                        <a:rPr lang="en-US" sz="1600">
                          <a:effectLst/>
                        </a:rPr>
                        <a:t>Government and institutions to justify and set level of science investments</a:t>
                      </a:r>
                      <a:endParaRPr lang="en-US" sz="3500">
                        <a:effectLst/>
                        <a:latin typeface="Arial"/>
                        <a:ea typeface="Times New Roman"/>
                        <a:cs typeface="Times New Roman"/>
                      </a:endParaRPr>
                    </a:p>
                  </a:txBody>
                  <a:tcPr marL="67318" marR="67318" marT="0" marB="0"/>
                </a:tc>
                <a:tc>
                  <a:txBody>
                    <a:bodyPr/>
                    <a:lstStyle/>
                    <a:p>
                      <a:pPr marL="0" marR="0">
                        <a:spcBef>
                          <a:spcPts val="0"/>
                        </a:spcBef>
                        <a:spcAft>
                          <a:spcPts val="0"/>
                        </a:spcAft>
                      </a:pPr>
                      <a:r>
                        <a:rPr lang="en-US" sz="1600">
                          <a:effectLst/>
                        </a:rPr>
                        <a:t>Government to justify and allocate investments to fields </a:t>
                      </a:r>
                      <a:endParaRPr lang="en-US" sz="3500">
                        <a:effectLst/>
                        <a:latin typeface="Arial"/>
                        <a:ea typeface="Times New Roman"/>
                        <a:cs typeface="Times New Roman"/>
                      </a:endParaRPr>
                    </a:p>
                  </a:txBody>
                  <a:tcPr marL="67318" marR="67318" marT="0" marB="0"/>
                </a:tc>
                <a:tc>
                  <a:txBody>
                    <a:bodyPr/>
                    <a:lstStyle/>
                    <a:p>
                      <a:pPr marL="0" marR="0">
                        <a:spcBef>
                          <a:spcPts val="0"/>
                        </a:spcBef>
                        <a:spcAft>
                          <a:spcPts val="0"/>
                        </a:spcAft>
                      </a:pPr>
                      <a:r>
                        <a:rPr lang="en-US" sz="1600">
                          <a:effectLst/>
                        </a:rPr>
                        <a:t>Institutions and funders to document performance</a:t>
                      </a:r>
                      <a:endParaRPr lang="en-US" sz="3500">
                        <a:effectLst/>
                        <a:latin typeface="Arial"/>
                        <a:ea typeface="Times New Roman"/>
                        <a:cs typeface="Times New Roman"/>
                      </a:endParaRPr>
                    </a:p>
                  </a:txBody>
                  <a:tcPr marL="67318" marR="67318" marT="0" marB="0"/>
                </a:tc>
                <a:tc>
                  <a:txBody>
                    <a:bodyPr/>
                    <a:lstStyle/>
                    <a:p>
                      <a:pPr marL="0" marR="0">
                        <a:spcBef>
                          <a:spcPts val="0"/>
                        </a:spcBef>
                        <a:spcAft>
                          <a:spcPts val="0"/>
                        </a:spcAft>
                      </a:pPr>
                      <a:r>
                        <a:rPr lang="en-US" sz="1600">
                          <a:effectLst/>
                        </a:rPr>
                        <a:t>Identify best-practices, target investments</a:t>
                      </a:r>
                      <a:endParaRPr lang="en-US" sz="3500">
                        <a:effectLst/>
                        <a:latin typeface="Arial"/>
                        <a:ea typeface="Times New Roman"/>
                        <a:cs typeface="Times New Roman"/>
                      </a:endParaRPr>
                    </a:p>
                  </a:txBody>
                  <a:tcPr marL="67318" marR="67318" marT="0" marB="0"/>
                </a:tc>
                <a:tc>
                  <a:txBody>
                    <a:bodyPr/>
                    <a:lstStyle/>
                    <a:p>
                      <a:pPr marL="0" marR="0">
                        <a:spcBef>
                          <a:spcPts val="0"/>
                        </a:spcBef>
                        <a:spcAft>
                          <a:spcPts val="0"/>
                        </a:spcAft>
                      </a:pPr>
                      <a:r>
                        <a:rPr lang="en-US" sz="1600">
                          <a:effectLst/>
                        </a:rPr>
                        <a:t>Micro-benchmark performance, identify underexploited opportunities</a:t>
                      </a:r>
                      <a:endParaRPr lang="en-US" sz="3500">
                        <a:effectLst/>
                        <a:latin typeface="Arial"/>
                        <a:ea typeface="Times New Roman"/>
                        <a:cs typeface="Times New Roman"/>
                      </a:endParaRPr>
                    </a:p>
                  </a:txBody>
                  <a:tcPr marL="67318" marR="67318" marT="0" marB="0"/>
                </a:tc>
              </a:tr>
              <a:tr h="718056">
                <a:tc>
                  <a:txBody>
                    <a:bodyPr/>
                    <a:lstStyle/>
                    <a:p>
                      <a:pPr marL="0" marR="0">
                        <a:spcBef>
                          <a:spcPts val="0"/>
                        </a:spcBef>
                        <a:spcAft>
                          <a:spcPts val="0"/>
                        </a:spcAft>
                      </a:pPr>
                      <a:r>
                        <a:rPr lang="en-US" sz="1600">
                          <a:effectLst/>
                        </a:rPr>
                        <a:t>Method:</a:t>
                      </a:r>
                      <a:endParaRPr lang="en-US" sz="3500">
                        <a:effectLst/>
                        <a:latin typeface="Arial"/>
                        <a:ea typeface="Times New Roman"/>
                        <a:cs typeface="Times New Roman"/>
                      </a:endParaRPr>
                    </a:p>
                  </a:txBody>
                  <a:tcPr marL="67318" marR="67318" marT="0" marB="0"/>
                </a:tc>
                <a:tc>
                  <a:txBody>
                    <a:bodyPr/>
                    <a:lstStyle/>
                    <a:p>
                      <a:pPr marL="0" marR="0">
                        <a:spcBef>
                          <a:spcPts val="0"/>
                        </a:spcBef>
                        <a:spcAft>
                          <a:spcPts val="0"/>
                        </a:spcAft>
                      </a:pPr>
                      <a:r>
                        <a:rPr lang="en-US" sz="1600">
                          <a:effectLst/>
                        </a:rPr>
                        <a:t>Econometric analysis</a:t>
                      </a:r>
                      <a:endParaRPr lang="en-US" sz="3500">
                        <a:effectLst/>
                        <a:latin typeface="Arial"/>
                        <a:ea typeface="Times New Roman"/>
                        <a:cs typeface="Times New Roman"/>
                      </a:endParaRPr>
                    </a:p>
                  </a:txBody>
                  <a:tcPr marL="67318" marR="67318" marT="0" marB="0"/>
                </a:tc>
                <a:tc>
                  <a:txBody>
                    <a:bodyPr/>
                    <a:lstStyle/>
                    <a:p>
                      <a:pPr marL="0" marR="0">
                        <a:spcBef>
                          <a:spcPts val="0"/>
                        </a:spcBef>
                        <a:spcAft>
                          <a:spcPts val="0"/>
                        </a:spcAft>
                      </a:pPr>
                      <a:r>
                        <a:rPr lang="en-US" sz="1600">
                          <a:effectLst/>
                        </a:rPr>
                        <a:t>Econometric analysis</a:t>
                      </a:r>
                      <a:endParaRPr lang="en-US" sz="3500">
                        <a:effectLst/>
                        <a:latin typeface="Arial"/>
                        <a:ea typeface="Times New Roman"/>
                        <a:cs typeface="Times New Roman"/>
                      </a:endParaRPr>
                    </a:p>
                  </a:txBody>
                  <a:tcPr marL="67318" marR="67318" marT="0" marB="0"/>
                </a:tc>
                <a:tc>
                  <a:txBody>
                    <a:bodyPr/>
                    <a:lstStyle/>
                    <a:p>
                      <a:pPr marL="0" marR="0">
                        <a:spcBef>
                          <a:spcPts val="0"/>
                        </a:spcBef>
                        <a:spcAft>
                          <a:spcPts val="0"/>
                        </a:spcAft>
                      </a:pPr>
                      <a:r>
                        <a:rPr lang="en-US" sz="1600">
                          <a:effectLst/>
                        </a:rPr>
                        <a:t>Bibliometric, Text, + Econometric</a:t>
                      </a:r>
                      <a:endParaRPr lang="en-US" sz="3500">
                        <a:effectLst/>
                        <a:latin typeface="Arial"/>
                        <a:ea typeface="Times New Roman"/>
                        <a:cs typeface="Times New Roman"/>
                      </a:endParaRPr>
                    </a:p>
                  </a:txBody>
                  <a:tcPr marL="67318" marR="67318" marT="0" marB="0"/>
                </a:tc>
                <a:tc>
                  <a:txBody>
                    <a:bodyPr/>
                    <a:lstStyle/>
                    <a:p>
                      <a:pPr marL="0" marR="0">
                        <a:spcBef>
                          <a:spcPts val="0"/>
                        </a:spcBef>
                        <a:spcAft>
                          <a:spcPts val="0"/>
                        </a:spcAft>
                      </a:pPr>
                      <a:r>
                        <a:rPr lang="en-US" sz="1600">
                          <a:effectLst/>
                        </a:rPr>
                        <a:t>Bibliometric, Text, + Econometric</a:t>
                      </a:r>
                      <a:endParaRPr lang="en-US" sz="3500">
                        <a:effectLst/>
                        <a:latin typeface="Arial"/>
                        <a:ea typeface="Times New Roman"/>
                        <a:cs typeface="Times New Roman"/>
                      </a:endParaRPr>
                    </a:p>
                  </a:txBody>
                  <a:tcPr marL="67318" marR="67318" marT="0" marB="0"/>
                </a:tc>
                <a:tc>
                  <a:txBody>
                    <a:bodyPr/>
                    <a:lstStyle/>
                    <a:p>
                      <a:pPr marL="0" marR="0">
                        <a:spcBef>
                          <a:spcPts val="0"/>
                        </a:spcBef>
                        <a:spcAft>
                          <a:spcPts val="0"/>
                        </a:spcAft>
                      </a:pPr>
                      <a:r>
                        <a:rPr lang="en-US" sz="1600">
                          <a:effectLst/>
                        </a:rPr>
                        <a:t>Bibliometric, Text, + Econometric</a:t>
                      </a:r>
                      <a:endParaRPr lang="en-US" sz="3500">
                        <a:effectLst/>
                        <a:latin typeface="Arial"/>
                        <a:ea typeface="Times New Roman"/>
                        <a:cs typeface="Times New Roman"/>
                      </a:endParaRPr>
                    </a:p>
                  </a:txBody>
                  <a:tcPr marL="67318" marR="67318" marT="0" marB="0"/>
                </a:tc>
              </a:tr>
              <a:tr h="239352">
                <a:tc>
                  <a:txBody>
                    <a:bodyPr/>
                    <a:lstStyle/>
                    <a:p>
                      <a:pPr marL="0" marR="0">
                        <a:spcBef>
                          <a:spcPts val="0"/>
                        </a:spcBef>
                        <a:spcAft>
                          <a:spcPts val="0"/>
                        </a:spcAft>
                      </a:pPr>
                      <a:r>
                        <a:rPr lang="en-US" sz="1600">
                          <a:effectLst/>
                        </a:rPr>
                        <a:t>Status:</a:t>
                      </a:r>
                      <a:endParaRPr lang="en-US" sz="3500">
                        <a:effectLst/>
                        <a:latin typeface="Arial"/>
                        <a:ea typeface="Times New Roman"/>
                        <a:cs typeface="Times New Roman"/>
                      </a:endParaRPr>
                    </a:p>
                  </a:txBody>
                  <a:tcPr marL="67318" marR="67318" marT="0" marB="0"/>
                </a:tc>
                <a:tc>
                  <a:txBody>
                    <a:bodyPr/>
                    <a:lstStyle/>
                    <a:p>
                      <a:pPr marL="0" marR="0" algn="ctr">
                        <a:spcBef>
                          <a:spcPts val="0"/>
                        </a:spcBef>
                        <a:spcAft>
                          <a:spcPts val="0"/>
                        </a:spcAft>
                      </a:pPr>
                      <a:r>
                        <a:rPr lang="en-US" sz="1600">
                          <a:effectLst/>
                        </a:rPr>
                        <a:t>In progress</a:t>
                      </a:r>
                      <a:endParaRPr lang="en-US" sz="3500">
                        <a:effectLst/>
                        <a:latin typeface="Arial"/>
                        <a:ea typeface="Times New Roman"/>
                        <a:cs typeface="Times New Roman"/>
                      </a:endParaRPr>
                    </a:p>
                  </a:txBody>
                  <a:tcPr marL="67318" marR="67318" marT="0" marB="0"/>
                </a:tc>
                <a:tc>
                  <a:txBody>
                    <a:bodyPr/>
                    <a:lstStyle/>
                    <a:p>
                      <a:pPr marL="0" marR="0" algn="ctr">
                        <a:spcBef>
                          <a:spcPts val="0"/>
                        </a:spcBef>
                        <a:spcAft>
                          <a:spcPts val="0"/>
                        </a:spcAft>
                      </a:pPr>
                      <a:r>
                        <a:rPr lang="en-US" sz="1600">
                          <a:effectLst/>
                        </a:rPr>
                        <a:t>In progress</a:t>
                      </a:r>
                      <a:endParaRPr lang="en-US" sz="3500">
                        <a:effectLst/>
                        <a:latin typeface="Arial"/>
                        <a:ea typeface="Times New Roman"/>
                        <a:cs typeface="Times New Roman"/>
                      </a:endParaRPr>
                    </a:p>
                  </a:txBody>
                  <a:tcPr marL="67318" marR="67318" marT="0" marB="0"/>
                </a:tc>
                <a:tc>
                  <a:txBody>
                    <a:bodyPr/>
                    <a:lstStyle/>
                    <a:p>
                      <a:pPr marL="0" marR="0" algn="ctr">
                        <a:spcBef>
                          <a:spcPts val="0"/>
                        </a:spcBef>
                        <a:spcAft>
                          <a:spcPts val="0"/>
                        </a:spcAft>
                      </a:pPr>
                      <a:r>
                        <a:rPr lang="en-US" sz="1600">
                          <a:effectLst/>
                        </a:rPr>
                        <a:t>Planned</a:t>
                      </a:r>
                      <a:endParaRPr lang="en-US" sz="3500">
                        <a:effectLst/>
                        <a:latin typeface="Arial"/>
                        <a:ea typeface="Times New Roman"/>
                        <a:cs typeface="Times New Roman"/>
                      </a:endParaRPr>
                    </a:p>
                  </a:txBody>
                  <a:tcPr marL="67318" marR="67318" marT="0" marB="0"/>
                </a:tc>
                <a:tc>
                  <a:txBody>
                    <a:bodyPr/>
                    <a:lstStyle/>
                    <a:p>
                      <a:pPr marL="0" marR="0" algn="ctr">
                        <a:spcBef>
                          <a:spcPts val="0"/>
                        </a:spcBef>
                        <a:spcAft>
                          <a:spcPts val="0"/>
                        </a:spcAft>
                      </a:pPr>
                      <a:r>
                        <a:rPr lang="en-US" sz="1600">
                          <a:effectLst/>
                        </a:rPr>
                        <a:t>Planned</a:t>
                      </a:r>
                      <a:endParaRPr lang="en-US" sz="3500">
                        <a:effectLst/>
                        <a:latin typeface="Arial"/>
                        <a:ea typeface="Times New Roman"/>
                        <a:cs typeface="Times New Roman"/>
                      </a:endParaRPr>
                    </a:p>
                  </a:txBody>
                  <a:tcPr marL="67318" marR="67318" marT="0" marB="0"/>
                </a:tc>
                <a:tc>
                  <a:txBody>
                    <a:bodyPr/>
                    <a:lstStyle/>
                    <a:p>
                      <a:pPr marL="0" marR="0" algn="ctr">
                        <a:spcBef>
                          <a:spcPts val="0"/>
                        </a:spcBef>
                        <a:spcAft>
                          <a:spcPts val="0"/>
                        </a:spcAft>
                      </a:pPr>
                      <a:r>
                        <a:rPr lang="en-US" sz="1600" dirty="0">
                          <a:effectLst/>
                        </a:rPr>
                        <a:t>Planned</a:t>
                      </a:r>
                      <a:endParaRPr lang="en-US" sz="3500" dirty="0">
                        <a:effectLst/>
                        <a:latin typeface="Arial"/>
                        <a:ea typeface="Times New Roman"/>
                        <a:cs typeface="Times New Roman"/>
                      </a:endParaRPr>
                    </a:p>
                  </a:txBody>
                  <a:tcPr marL="67318" marR="67318" marT="0" marB="0"/>
                </a:tc>
              </a:tr>
            </a:tbl>
          </a:graphicData>
        </a:graphic>
      </p:graphicFrame>
      <p:sp>
        <p:nvSpPr>
          <p:cNvPr id="6" name="Right Triangle 5"/>
          <p:cNvSpPr>
            <a:spLocks noChangeArrowheads="1"/>
          </p:cNvSpPr>
          <p:nvPr/>
        </p:nvSpPr>
        <p:spPr bwMode="auto">
          <a:xfrm rot="10800000">
            <a:off x="1600200" y="1905000"/>
            <a:ext cx="7086600" cy="477838"/>
          </a:xfrm>
          <a:prstGeom prst="rtTriangle">
            <a:avLst/>
          </a:prstGeom>
          <a:solidFill>
            <a:srgbClr val="95B3D7">
              <a:alpha val="45000"/>
            </a:srgbClr>
          </a:solidFill>
          <a:ln>
            <a:noFill/>
          </a:ln>
          <a:effectLst/>
          <a:extLst/>
        </p:spPr>
        <p:txBody>
          <a:bodyPr rot="0" vert="horz" wrap="square" lIns="0" tIns="0" rIns="0" bIns="0" anchor="t" anchorCtr="0" upright="1">
            <a:noAutofit/>
          </a:bodyPr>
          <a:lstStyle/>
          <a:p>
            <a:endParaRPr lang="en-US"/>
          </a:p>
        </p:txBody>
      </p:sp>
    </p:spTree>
    <p:extLst>
      <p:ext uri="{BB962C8B-B14F-4D97-AF65-F5344CB8AC3E}">
        <p14:creationId xmlns:p14="http://schemas.microsoft.com/office/powerpoint/2010/main" val="1767195774"/>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Training Environments Project</a:t>
            </a:r>
            <a:endParaRPr lang="en-US" dirty="0"/>
          </a:p>
        </p:txBody>
      </p:sp>
      <p:sp>
        <p:nvSpPr>
          <p:cNvPr id="3" name="Text Placeholder 2"/>
          <p:cNvSpPr>
            <a:spLocks noGrp="1"/>
          </p:cNvSpPr>
          <p:nvPr>
            <p:ph type="body" sz="quarter" idx="10"/>
          </p:nvPr>
        </p:nvSpPr>
        <p:spPr>
          <a:xfrm>
            <a:off x="381000" y="1411552"/>
            <a:ext cx="8382000" cy="4913048"/>
          </a:xfrm>
        </p:spPr>
        <p:txBody>
          <a:bodyPr>
            <a:normAutofit fontScale="85000" lnSpcReduction="10000"/>
          </a:bodyPr>
          <a:lstStyle/>
          <a:p>
            <a:r>
              <a:rPr lang="en-US" dirty="0" smtClean="0"/>
              <a:t>Funded by National Science Foundation</a:t>
            </a:r>
          </a:p>
          <a:p>
            <a:r>
              <a:rPr lang="en-US" dirty="0" smtClean="0"/>
              <a:t>Uses CIC STAR METRICS LEVEL I data</a:t>
            </a:r>
          </a:p>
          <a:p>
            <a:r>
              <a:rPr lang="en-US" dirty="0" smtClean="0"/>
              <a:t>Researchers from OSU, Iowa, Illinois, Penn State, Chicago and AIR</a:t>
            </a:r>
          </a:p>
          <a:p>
            <a:r>
              <a:rPr lang="en-US" dirty="0" smtClean="0"/>
              <a:t>Examines </a:t>
            </a:r>
            <a:r>
              <a:rPr lang="en-US" dirty="0"/>
              <a:t>the impact of different research funding structures on the training of future scientists, particularly graduate students and postdoctoral fellows, and the impact on their subsequent outcomes</a:t>
            </a:r>
            <a:r>
              <a:rPr lang="en-US" dirty="0" smtClean="0"/>
              <a:t>.</a:t>
            </a:r>
          </a:p>
          <a:p>
            <a:r>
              <a:rPr lang="en-US" dirty="0" smtClean="0"/>
              <a:t>Link the data to universe </a:t>
            </a:r>
            <a:r>
              <a:rPr lang="en-US" dirty="0"/>
              <a:t>data on student </a:t>
            </a:r>
            <a:r>
              <a:rPr lang="en-US" dirty="0" smtClean="0"/>
              <a:t>jobs, earnings and industries</a:t>
            </a:r>
          </a:p>
          <a:p>
            <a:r>
              <a:rPr lang="en-US" dirty="0" smtClean="0"/>
              <a:t>Uses computer </a:t>
            </a:r>
            <a:r>
              <a:rPr lang="en-US" dirty="0"/>
              <a:t>science technologies that permit the capture of information from text documents – to describe what research the students are being trained in</a:t>
            </a:r>
            <a:endParaRPr lang="en-US" dirty="0" smtClean="0"/>
          </a:p>
        </p:txBody>
      </p:sp>
    </p:spTree>
    <p:extLst>
      <p:ext uri="{BB962C8B-B14F-4D97-AF65-F5344CB8AC3E}">
        <p14:creationId xmlns:p14="http://schemas.microsoft.com/office/powerpoint/2010/main" val="3372684905"/>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b="1" dirty="0"/>
              <a:t>Building a Social Science Research Community around a new R&amp;D </a:t>
            </a:r>
            <a:r>
              <a:rPr lang="en-US" sz="2800" b="1" dirty="0" smtClean="0"/>
              <a:t>Data Infrastructure</a:t>
            </a:r>
            <a:endParaRPr lang="en-US" sz="2800" dirty="0"/>
          </a:p>
        </p:txBody>
      </p:sp>
      <p:sp>
        <p:nvSpPr>
          <p:cNvPr id="3" name="Text Placeholder 2"/>
          <p:cNvSpPr>
            <a:spLocks noGrp="1"/>
          </p:cNvSpPr>
          <p:nvPr>
            <p:ph type="body" sz="quarter" idx="10"/>
          </p:nvPr>
        </p:nvSpPr>
        <p:spPr>
          <a:xfrm>
            <a:off x="381000" y="1411552"/>
            <a:ext cx="8382000" cy="4303448"/>
          </a:xfrm>
        </p:spPr>
        <p:txBody>
          <a:bodyPr>
            <a:normAutofit fontScale="85000" lnSpcReduction="20000"/>
          </a:bodyPr>
          <a:lstStyle/>
          <a:p>
            <a:r>
              <a:rPr lang="en-US" dirty="0" smtClean="0"/>
              <a:t>Funded by National Science Foundation</a:t>
            </a:r>
          </a:p>
          <a:p>
            <a:r>
              <a:rPr lang="en-US" dirty="0" smtClean="0"/>
              <a:t>Uses CIC STAR METRICS Level 1 Data</a:t>
            </a:r>
          </a:p>
          <a:p>
            <a:r>
              <a:rPr lang="en-US" dirty="0" smtClean="0"/>
              <a:t>Researchers Jason Owen Smith and Maggie Levenstein, University of Michigan</a:t>
            </a:r>
          </a:p>
          <a:p>
            <a:r>
              <a:rPr lang="en-US" dirty="0" smtClean="0"/>
              <a:t>Analyses the </a:t>
            </a:r>
            <a:r>
              <a:rPr lang="en-US" dirty="0"/>
              <a:t>distribution, geographic location, and industry of vendors that supply federally funded research</a:t>
            </a:r>
            <a:r>
              <a:rPr lang="en-US" dirty="0" smtClean="0"/>
              <a:t>,</a:t>
            </a:r>
          </a:p>
          <a:p>
            <a:r>
              <a:rPr lang="en-US" dirty="0" smtClean="0"/>
              <a:t>Analyses the collaborative networks supported by research funding</a:t>
            </a:r>
          </a:p>
          <a:p>
            <a:r>
              <a:rPr lang="en-US" dirty="0" smtClean="0"/>
              <a:t>Offers </a:t>
            </a:r>
            <a:r>
              <a:rPr lang="en-US" dirty="0"/>
              <a:t>the first comprehensive picture of the effects of federal R&amp;D spending on economic resilience and job creation via companies that support university research. </a:t>
            </a:r>
          </a:p>
        </p:txBody>
      </p:sp>
    </p:spTree>
    <p:extLst>
      <p:ext uri="{BB962C8B-B14F-4D97-AF65-F5344CB8AC3E}">
        <p14:creationId xmlns:p14="http://schemas.microsoft.com/office/powerpoint/2010/main" val="3353395418"/>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Proposed study on food safety</a:t>
            </a:r>
            <a:endParaRPr lang="en-US" dirty="0"/>
          </a:p>
        </p:txBody>
      </p:sp>
      <p:sp>
        <p:nvSpPr>
          <p:cNvPr id="3" name="Text Placeholder 2"/>
          <p:cNvSpPr>
            <a:spLocks noGrp="1"/>
          </p:cNvSpPr>
          <p:nvPr>
            <p:ph type="body" sz="quarter" idx="10"/>
          </p:nvPr>
        </p:nvSpPr>
        <p:spPr>
          <a:xfrm>
            <a:off x="381000" y="1411552"/>
            <a:ext cx="8382000" cy="4760648"/>
          </a:xfrm>
        </p:spPr>
        <p:txBody>
          <a:bodyPr>
            <a:normAutofit fontScale="55000" lnSpcReduction="20000"/>
          </a:bodyPr>
          <a:lstStyle/>
          <a:p>
            <a:r>
              <a:rPr lang="en-US" sz="4400" dirty="0" smtClean="0"/>
              <a:t>Proposed to USDA</a:t>
            </a:r>
          </a:p>
          <a:p>
            <a:r>
              <a:rPr lang="en-US" sz="4400" dirty="0" smtClean="0"/>
              <a:t>Uses CIC STAR METRICS Level 1 data</a:t>
            </a:r>
          </a:p>
          <a:p>
            <a:r>
              <a:rPr lang="en-US" sz="4400" dirty="0" smtClean="0"/>
              <a:t>Researchers: Kaye Husbands Fealing, University of Minnesota </a:t>
            </a:r>
          </a:p>
          <a:p>
            <a:r>
              <a:rPr lang="en-US" sz="4400" dirty="0" smtClean="0"/>
              <a:t>Goal: Outcomes </a:t>
            </a:r>
            <a:r>
              <a:rPr lang="en-US" sz="4400" dirty="0"/>
              <a:t>and impacts from federally funded research targeted at the agricultural sector in general and food safety in particular. </a:t>
            </a:r>
            <a:endParaRPr lang="en-US" sz="4400" dirty="0" smtClean="0"/>
          </a:p>
          <a:p>
            <a:r>
              <a:rPr lang="en-US" sz="4400" dirty="0" smtClean="0"/>
              <a:t>Basic facts: What </a:t>
            </a:r>
            <a:r>
              <a:rPr lang="en-US" sz="4400" dirty="0"/>
              <a:t>expenditures have been made in food safety and </a:t>
            </a:r>
            <a:r>
              <a:rPr lang="en-US" sz="4400" dirty="0" smtClean="0"/>
              <a:t>security and </a:t>
            </a:r>
            <a:r>
              <a:rPr lang="en-US" sz="4400" dirty="0"/>
              <a:t>how have these expenditures changed over time</a:t>
            </a:r>
            <a:r>
              <a:rPr lang="en-US" sz="4400" dirty="0" smtClean="0"/>
              <a:t>? Who </a:t>
            </a:r>
            <a:r>
              <a:rPr lang="en-US" sz="4400" dirty="0"/>
              <a:t>is doing research in food safety and </a:t>
            </a:r>
            <a:r>
              <a:rPr lang="en-US" sz="4400" dirty="0" smtClean="0"/>
              <a:t>What </a:t>
            </a:r>
            <a:r>
              <a:rPr lang="en-US" sz="4400" dirty="0"/>
              <a:t>are the research outputs </a:t>
            </a:r>
            <a:r>
              <a:rPr lang="en-US" sz="4400" dirty="0" smtClean="0"/>
              <a:t>that </a:t>
            </a:r>
            <a:r>
              <a:rPr lang="en-US" sz="4400" dirty="0"/>
              <a:t>are most relevant in the near and longer term to food safety and food security in the United States and abroad. </a:t>
            </a:r>
            <a:endParaRPr lang="en-US" sz="4400" dirty="0" smtClean="0"/>
          </a:p>
          <a:p>
            <a:r>
              <a:rPr lang="en-US" sz="4400" dirty="0" smtClean="0"/>
              <a:t>What is the competitive </a:t>
            </a:r>
            <a:r>
              <a:rPr lang="en-US" sz="4400" dirty="0"/>
              <a:t>advantage is for each of the universities, and to shed light on how to facilitate technology transfer without changing the main mission of the University—that is to educate students and do high quality faculty research</a:t>
            </a:r>
            <a:r>
              <a:rPr lang="en-US" dirty="0" smtClean="0"/>
              <a:t>.</a:t>
            </a:r>
            <a:endParaRPr lang="en-US" dirty="0"/>
          </a:p>
          <a:p>
            <a:endParaRPr lang="en-US" dirty="0" smtClean="0"/>
          </a:p>
        </p:txBody>
      </p:sp>
    </p:spTree>
    <p:extLst>
      <p:ext uri="{BB962C8B-B14F-4D97-AF65-F5344CB8AC3E}">
        <p14:creationId xmlns:p14="http://schemas.microsoft.com/office/powerpoint/2010/main" val="2185242040"/>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Proposed study on communicating research to policy makers</a:t>
            </a:r>
            <a:endParaRPr lang="en-US" dirty="0"/>
          </a:p>
        </p:txBody>
      </p:sp>
      <p:sp>
        <p:nvSpPr>
          <p:cNvPr id="3" name="Text Placeholder 2"/>
          <p:cNvSpPr>
            <a:spLocks noGrp="1"/>
          </p:cNvSpPr>
          <p:nvPr>
            <p:ph type="body" sz="quarter" idx="10"/>
          </p:nvPr>
        </p:nvSpPr>
        <p:spPr>
          <a:xfrm>
            <a:off x="381000" y="1411552"/>
            <a:ext cx="8382000" cy="5141648"/>
          </a:xfrm>
        </p:spPr>
        <p:txBody>
          <a:bodyPr>
            <a:normAutofit/>
          </a:bodyPr>
          <a:lstStyle/>
          <a:p>
            <a:r>
              <a:rPr lang="en-US" dirty="0" smtClean="0"/>
              <a:t>Proposed to NSF</a:t>
            </a:r>
          </a:p>
          <a:p>
            <a:r>
              <a:rPr lang="en-US" dirty="0" smtClean="0"/>
              <a:t>Use CIC STAR METRICS Level 1 data</a:t>
            </a:r>
          </a:p>
          <a:p>
            <a:r>
              <a:rPr lang="en-US" dirty="0" smtClean="0"/>
              <a:t>Researchers: U of Nebraska, Chicago, Maryland, AIR, and OSU</a:t>
            </a:r>
          </a:p>
          <a:p>
            <a:r>
              <a:rPr lang="en-US" dirty="0" smtClean="0"/>
              <a:t>Goal: </a:t>
            </a:r>
            <a:r>
              <a:rPr lang="en-US" dirty="0"/>
              <a:t>the extent to which new computer science techniques, new data, and new tools can inform policymakers’ attitudes, decisions, and understanding of WHAT science research is funded and with what </a:t>
            </a:r>
            <a:r>
              <a:rPr lang="en-US" dirty="0" smtClean="0"/>
              <a:t>RESULTS</a:t>
            </a:r>
          </a:p>
          <a:p>
            <a:endParaRPr lang="en-US" dirty="0"/>
          </a:p>
        </p:txBody>
      </p:sp>
    </p:spTree>
    <p:extLst>
      <p:ext uri="{BB962C8B-B14F-4D97-AF65-F5344CB8AC3E}">
        <p14:creationId xmlns:p14="http://schemas.microsoft.com/office/powerpoint/2010/main" val="4255034148"/>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Complementary Aging Project</a:t>
            </a:r>
            <a:endParaRPr lang="en-US" dirty="0"/>
          </a:p>
        </p:txBody>
      </p:sp>
      <p:sp>
        <p:nvSpPr>
          <p:cNvPr id="3" name="Text Placeholder 2"/>
          <p:cNvSpPr>
            <a:spLocks noGrp="1"/>
          </p:cNvSpPr>
          <p:nvPr>
            <p:ph type="body" sz="quarter" idx="10"/>
          </p:nvPr>
        </p:nvSpPr>
        <p:spPr>
          <a:xfrm>
            <a:off x="381000" y="1411552"/>
            <a:ext cx="8382000" cy="4760648"/>
          </a:xfrm>
        </p:spPr>
        <p:txBody>
          <a:bodyPr>
            <a:noAutofit/>
          </a:bodyPr>
          <a:lstStyle/>
          <a:p>
            <a:r>
              <a:rPr lang="en-US" sz="2800" dirty="0" smtClean="0"/>
              <a:t>Proposed to NIA(</a:t>
            </a:r>
            <a:r>
              <a:rPr lang="en-US" sz="2800" dirty="0" err="1" smtClean="0"/>
              <a:t>ging</a:t>
            </a:r>
            <a:r>
              <a:rPr lang="en-US" sz="2800" dirty="0" smtClean="0"/>
              <a:t>) to</a:t>
            </a:r>
          </a:p>
          <a:p>
            <a:pPr marL="1143000" lvl="1" indent="-742950">
              <a:buFont typeface="+mj-lt"/>
              <a:buAutoNum type="arabicPeriod"/>
            </a:pPr>
            <a:r>
              <a:rPr lang="en-US" sz="2400" dirty="0" smtClean="0"/>
              <a:t>Document aging of biomedical research workforce</a:t>
            </a:r>
          </a:p>
          <a:p>
            <a:pPr marL="1143000" lvl="1" indent="-742950">
              <a:buFont typeface="+mj-lt"/>
              <a:buAutoNum type="arabicPeriod"/>
            </a:pPr>
            <a:r>
              <a:rPr lang="en-US" sz="2400" dirty="0" smtClean="0"/>
              <a:t>Estimate  effect on innovation, health, and economy</a:t>
            </a:r>
          </a:p>
          <a:p>
            <a:pPr marL="1143000" lvl="1" indent="-742950">
              <a:buFont typeface="+mj-lt"/>
              <a:buAutoNum type="arabicPeriod"/>
            </a:pPr>
            <a:r>
              <a:rPr lang="en-US" sz="2400" dirty="0" smtClean="0"/>
              <a:t>Make policy recommendations</a:t>
            </a:r>
          </a:p>
          <a:p>
            <a:r>
              <a:rPr lang="en-US" sz="2800" dirty="0" smtClean="0"/>
              <a:t>Team from NBER, Albany, Harvard, Illinois, Maryland, MIT, OSU, Stanford, UCSD, Waterloo</a:t>
            </a:r>
          </a:p>
          <a:p>
            <a:r>
              <a:rPr lang="en-US" sz="2800" dirty="0" smtClean="0"/>
              <a:t>Develop STAR METRICS Level II Data Infrastructure: link researchers to their support (grants) </a:t>
            </a:r>
            <a:r>
              <a:rPr lang="en-US" sz="2800" dirty="0" smtClean="0">
                <a:sym typeface="Wingdings" pitchFamily="2" charset="2"/>
              </a:rPr>
              <a:t> </a:t>
            </a:r>
            <a:r>
              <a:rPr lang="en-US" sz="2800" dirty="0" smtClean="0"/>
              <a:t>scientific output (publications and citations) </a:t>
            </a:r>
            <a:r>
              <a:rPr lang="en-US" sz="2800" dirty="0">
                <a:sym typeface="Wingdings" pitchFamily="2" charset="2"/>
              </a:rPr>
              <a:t> </a:t>
            </a:r>
            <a:r>
              <a:rPr lang="en-US" sz="2800" dirty="0" smtClean="0"/>
              <a:t>technological products (patents and drug approvals) </a:t>
            </a:r>
            <a:r>
              <a:rPr lang="en-US" sz="2800" dirty="0" smtClean="0">
                <a:sym typeface="Wingdings" pitchFamily="2" charset="2"/>
              </a:rPr>
              <a:t> Impacts (Health and economy)</a:t>
            </a:r>
          </a:p>
        </p:txBody>
      </p:sp>
    </p:spTree>
    <p:extLst>
      <p:ext uri="{BB962C8B-B14F-4D97-AF65-F5344CB8AC3E}">
        <p14:creationId xmlns:p14="http://schemas.microsoft.com/office/powerpoint/2010/main" val="726286831"/>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goes back to CIC</a:t>
            </a:r>
            <a:endParaRPr lang="en-US" dirty="0"/>
          </a:p>
        </p:txBody>
      </p:sp>
      <p:sp>
        <p:nvSpPr>
          <p:cNvPr id="3" name="Text Placeholder 2"/>
          <p:cNvSpPr>
            <a:spLocks noGrp="1"/>
          </p:cNvSpPr>
          <p:nvPr>
            <p:ph type="body" sz="quarter" idx="10"/>
          </p:nvPr>
        </p:nvSpPr>
        <p:spPr/>
        <p:txBody>
          <a:bodyPr/>
          <a:lstStyle/>
          <a:p>
            <a:r>
              <a:rPr lang="en-US" dirty="0" smtClean="0"/>
              <a:t>Reports and analyses</a:t>
            </a:r>
          </a:p>
          <a:p>
            <a:r>
              <a:rPr lang="en-US" dirty="0" smtClean="0"/>
              <a:t>Dashboard that links funding (top left), STAR METRICS Level 1 data (top right and bottom left( and results (bottom right)</a:t>
            </a:r>
          </a:p>
          <a:p>
            <a:endParaRPr lang="en-US" dirty="0" smtClean="0"/>
          </a:p>
        </p:txBody>
      </p:sp>
      <p:pic>
        <p:nvPicPr>
          <p:cNvPr id="4" name="Picture 3" descr="1c-Original-2007-2012-Q2-show-data_v2.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33600" y="3348433"/>
            <a:ext cx="4912053" cy="3509567"/>
          </a:xfrm>
          <a:prstGeom prst="rect">
            <a:avLst/>
          </a:prstGeom>
        </p:spPr>
      </p:pic>
    </p:spTree>
    <p:extLst>
      <p:ext uri="{BB962C8B-B14F-4D97-AF65-F5344CB8AC3E}">
        <p14:creationId xmlns:p14="http://schemas.microsoft.com/office/powerpoint/2010/main" val="3510498842"/>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1000" y="230188"/>
            <a:ext cx="8382000" cy="664797"/>
          </a:xfrm>
        </p:spPr>
        <p:txBody>
          <a:bodyPr>
            <a:normAutofit fontScale="90000"/>
          </a:bodyPr>
          <a:lstStyle/>
          <a:p>
            <a:pPr defTabSz="914363" fontAlgn="auto">
              <a:spcAft>
                <a:spcPts val="0"/>
              </a:spcAft>
              <a:defRPr/>
            </a:pPr>
            <a:r>
              <a:rPr dirty="0" smtClean="0"/>
              <a:t>International Context</a:t>
            </a:r>
            <a:endParaRPr dirty="0"/>
          </a:p>
        </p:txBody>
      </p:sp>
      <p:sp>
        <p:nvSpPr>
          <p:cNvPr id="6" name="Content Placeholder 5"/>
          <p:cNvSpPr>
            <a:spLocks noGrp="1"/>
          </p:cNvSpPr>
          <p:nvPr>
            <p:ph idx="1"/>
          </p:nvPr>
        </p:nvSpPr>
        <p:spPr>
          <a:xfrm>
            <a:off x="457200" y="1600200"/>
            <a:ext cx="8229600" cy="4525963"/>
          </a:xfrm>
        </p:spPr>
        <p:txBody>
          <a:bodyPr>
            <a:normAutofit fontScale="92500" lnSpcReduction="10000"/>
          </a:bodyPr>
          <a:lstStyle/>
          <a:p>
            <a:pPr marL="0" indent="0" defTabSz="914363" fontAlgn="auto">
              <a:spcAft>
                <a:spcPts val="0"/>
              </a:spcAft>
              <a:buFontTx/>
              <a:buNone/>
              <a:defRPr/>
            </a:pPr>
            <a:r>
              <a:rPr lang="en-US" dirty="0" smtClean="0"/>
              <a:t>ASTRA (Australia)</a:t>
            </a:r>
          </a:p>
          <a:p>
            <a:pPr marL="0" indent="0" defTabSz="914363" fontAlgn="auto">
              <a:spcAft>
                <a:spcPts val="0"/>
              </a:spcAft>
              <a:buFontTx/>
              <a:buNone/>
              <a:defRPr/>
            </a:pPr>
            <a:r>
              <a:rPr lang="en-US" dirty="0" smtClean="0"/>
              <a:t>HELIOS (France)</a:t>
            </a:r>
          </a:p>
          <a:p>
            <a:pPr marL="0" indent="0" defTabSz="914363" fontAlgn="auto">
              <a:spcAft>
                <a:spcPts val="0"/>
              </a:spcAft>
              <a:buFontTx/>
              <a:buNone/>
              <a:defRPr/>
            </a:pPr>
            <a:r>
              <a:rPr lang="en-US" dirty="0" smtClean="0"/>
              <a:t>CAELIS (Czech Republic) </a:t>
            </a:r>
          </a:p>
          <a:p>
            <a:pPr marL="0" indent="0" defTabSz="914363" fontAlgn="auto">
              <a:spcAft>
                <a:spcPts val="0"/>
              </a:spcAft>
              <a:buFontTx/>
              <a:buNone/>
              <a:defRPr/>
            </a:pPr>
            <a:r>
              <a:rPr lang="en-US" dirty="0" smtClean="0"/>
              <a:t>NORDSJTERNEN (Norway)</a:t>
            </a:r>
          </a:p>
          <a:p>
            <a:pPr marL="0" indent="0" defTabSz="914363" fontAlgn="auto">
              <a:spcAft>
                <a:spcPts val="0"/>
              </a:spcAft>
              <a:buFontTx/>
              <a:buNone/>
              <a:defRPr/>
            </a:pPr>
            <a:r>
              <a:rPr lang="en-US" dirty="0" smtClean="0"/>
              <a:t>STELLAR (Germany)</a:t>
            </a:r>
          </a:p>
          <a:p>
            <a:pPr marL="0" indent="0" defTabSz="914363" fontAlgn="auto">
              <a:spcAft>
                <a:spcPts val="0"/>
              </a:spcAft>
              <a:buFontTx/>
              <a:buNone/>
              <a:defRPr/>
            </a:pPr>
            <a:r>
              <a:rPr lang="en-US" dirty="0" smtClean="0"/>
              <a:t>TRICS (UK)</a:t>
            </a:r>
          </a:p>
          <a:p>
            <a:pPr marL="0" indent="0" defTabSz="914363" fontAlgn="auto">
              <a:spcAft>
                <a:spcPts val="0"/>
              </a:spcAft>
              <a:buFontTx/>
              <a:buNone/>
              <a:defRPr/>
            </a:pPr>
            <a:r>
              <a:rPr lang="en-US" dirty="0" smtClean="0"/>
              <a:t>SOLES (SPAIN)</a:t>
            </a:r>
          </a:p>
          <a:p>
            <a:pPr marL="0" indent="0" defTabSz="914363" fontAlgn="auto">
              <a:spcAft>
                <a:spcPts val="0"/>
              </a:spcAft>
              <a:buFontTx/>
              <a:buNone/>
              <a:defRPr/>
            </a:pPr>
            <a:r>
              <a:rPr lang="en-US" dirty="0" smtClean="0"/>
              <a:t>First International Workshop in Paris (Sept 16/17) ..which is where Julia, Bruce and Joshua all are!</a:t>
            </a:r>
          </a:p>
        </p:txBody>
      </p:sp>
    </p:spTree>
    <p:extLst>
      <p:ext uri="{BB962C8B-B14F-4D97-AF65-F5344CB8AC3E}">
        <p14:creationId xmlns:p14="http://schemas.microsoft.com/office/powerpoint/2010/main" val="1535584553"/>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4185"/>
          <a:stretch/>
        </p:blipFill>
        <p:spPr bwMode="auto">
          <a:xfrm>
            <a:off x="1600200" y="762000"/>
            <a:ext cx="6239256" cy="6035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ontent Placeholder 2"/>
          <p:cNvSpPr txBox="1">
            <a:spLocks/>
          </p:cNvSpPr>
          <p:nvPr/>
        </p:nvSpPr>
        <p:spPr>
          <a:xfrm>
            <a:off x="228600" y="4953000"/>
            <a:ext cx="8610600" cy="1752600"/>
          </a:xfrm>
          <a:prstGeom prst="rect">
            <a:avLst/>
          </a:prstGeom>
          <a:solidFill>
            <a:schemeClr val="bg1"/>
          </a:solidFill>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800" dirty="0" smtClean="0"/>
              <a:t>The President recently asked his Cabinet to carry out an aggressive management agenda for his second term that delivers a </a:t>
            </a:r>
            <a:r>
              <a:rPr lang="en-US" sz="1800" b="1" dirty="0" smtClean="0"/>
              <a:t>smarter, more innovative, and more accountable</a:t>
            </a:r>
            <a:r>
              <a:rPr lang="en-US" sz="1800" dirty="0" smtClean="0"/>
              <a:t> </a:t>
            </a:r>
            <a:r>
              <a:rPr lang="en-US" sz="1800" b="1" dirty="0" smtClean="0"/>
              <a:t>government</a:t>
            </a:r>
            <a:r>
              <a:rPr lang="en-US" sz="1800" dirty="0" smtClean="0"/>
              <a:t> for citizens. An important component of that effort is strengthening agencies' abilities </a:t>
            </a:r>
            <a:r>
              <a:rPr lang="en-US" sz="1800" b="1" dirty="0" smtClean="0"/>
              <a:t>to continually improve program performance by applying existing evidence about what works, generating new knowledge, and using experimentation and innovation to test new approaches to program delivery.</a:t>
            </a:r>
            <a:endParaRPr lang="en-US" sz="1800" b="1" dirty="0"/>
          </a:p>
        </p:txBody>
      </p:sp>
      <p:sp>
        <p:nvSpPr>
          <p:cNvPr id="2" name="Title 1"/>
          <p:cNvSpPr>
            <a:spLocks noGrp="1"/>
          </p:cNvSpPr>
          <p:nvPr>
            <p:ph type="title"/>
          </p:nvPr>
        </p:nvSpPr>
        <p:spPr/>
        <p:txBody>
          <a:bodyPr/>
          <a:lstStyle/>
          <a:p>
            <a:r>
              <a:rPr lang="en-US" dirty="0"/>
              <a:t>Motivation</a:t>
            </a:r>
          </a:p>
        </p:txBody>
      </p:sp>
    </p:spTree>
    <p:extLst>
      <p:ext uri="{BB962C8B-B14F-4D97-AF65-F5344CB8AC3E}">
        <p14:creationId xmlns:p14="http://schemas.microsoft.com/office/powerpoint/2010/main" val="119590680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0"/>
            <a:ext cx="7772400" cy="1470025"/>
          </a:xfrm>
        </p:spPr>
        <p:txBody>
          <a:bodyPr/>
          <a:lstStyle/>
          <a:p>
            <a:r>
              <a:rPr lang="en-US" dirty="0" smtClean="0"/>
              <a:t>The U METRICS Initiative</a:t>
            </a:r>
            <a:endParaRPr lang="en-US" dirty="0"/>
          </a:p>
        </p:txBody>
      </p:sp>
      <p:sp>
        <p:nvSpPr>
          <p:cNvPr id="3" name="Subtitle 2"/>
          <p:cNvSpPr>
            <a:spLocks noGrp="1"/>
          </p:cNvSpPr>
          <p:nvPr>
            <p:ph type="subTitle" idx="1"/>
          </p:nvPr>
        </p:nvSpPr>
        <p:spPr>
          <a:xfrm>
            <a:off x="1371600" y="3581400"/>
            <a:ext cx="6705600" cy="1905000"/>
          </a:xfrm>
        </p:spPr>
        <p:txBody>
          <a:bodyPr>
            <a:normAutofit/>
          </a:bodyPr>
          <a:lstStyle/>
          <a:p>
            <a:r>
              <a:rPr lang="en-US" b="1" dirty="0"/>
              <a:t>STEM Workforce </a:t>
            </a:r>
            <a:r>
              <a:rPr lang="en-US" b="1" dirty="0" smtClean="0"/>
              <a:t>Training:</a:t>
            </a:r>
          </a:p>
          <a:p>
            <a:r>
              <a:rPr lang="en-US" b="1" dirty="0" smtClean="0"/>
              <a:t>A Quasi-Experimental Approach </a:t>
            </a:r>
            <a:r>
              <a:rPr lang="en-US" b="1" dirty="0"/>
              <a:t>Using the Effects of Research Funding</a:t>
            </a:r>
            <a:endParaRPr lang="en-US" dirty="0"/>
          </a:p>
        </p:txBody>
      </p:sp>
    </p:spTree>
    <p:extLst>
      <p:ext uri="{BB962C8B-B14F-4D97-AF65-F5344CB8AC3E}">
        <p14:creationId xmlns:p14="http://schemas.microsoft.com/office/powerpoint/2010/main" val="36962357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 and Goals</a:t>
            </a:r>
            <a:endParaRPr lang="en-US" dirty="0"/>
          </a:p>
        </p:txBody>
      </p:sp>
      <p:sp>
        <p:nvSpPr>
          <p:cNvPr id="3" name="Content Placeholder 2"/>
          <p:cNvSpPr>
            <a:spLocks noGrp="1"/>
          </p:cNvSpPr>
          <p:nvPr>
            <p:ph idx="1"/>
          </p:nvPr>
        </p:nvSpPr>
        <p:spPr/>
        <p:txBody>
          <a:bodyPr>
            <a:normAutofit/>
          </a:bodyPr>
          <a:lstStyle/>
          <a:p>
            <a:r>
              <a:rPr lang="en-US" dirty="0" smtClean="0"/>
              <a:t>Examine </a:t>
            </a:r>
            <a:r>
              <a:rPr lang="en-US" dirty="0"/>
              <a:t>the impact of </a:t>
            </a:r>
            <a:r>
              <a:rPr lang="en-US" dirty="0" smtClean="0"/>
              <a:t>research environment and funding </a:t>
            </a:r>
            <a:r>
              <a:rPr lang="en-US" dirty="0"/>
              <a:t>structures on the </a:t>
            </a:r>
            <a:r>
              <a:rPr lang="en-US" dirty="0" smtClean="0"/>
              <a:t>training and outcomes of </a:t>
            </a:r>
            <a:r>
              <a:rPr lang="en-US" dirty="0"/>
              <a:t>graduate students and </a:t>
            </a:r>
            <a:r>
              <a:rPr lang="en-US" dirty="0" smtClean="0"/>
              <a:t>post docs</a:t>
            </a:r>
          </a:p>
          <a:p>
            <a:r>
              <a:rPr lang="en-US" dirty="0"/>
              <a:t>Link </a:t>
            </a:r>
            <a:r>
              <a:rPr lang="en-US" dirty="0" smtClean="0"/>
              <a:t>to </a:t>
            </a:r>
            <a:r>
              <a:rPr lang="en-US" dirty="0"/>
              <a:t>universe data on student jobs, earnings and industries</a:t>
            </a:r>
          </a:p>
          <a:p>
            <a:r>
              <a:rPr lang="en-US" dirty="0" smtClean="0"/>
              <a:t>Use emerging Comp. Sci. methods to mine text of grants to describe what people are being trained in </a:t>
            </a:r>
            <a:endParaRPr lang="en-US" dirty="0"/>
          </a:p>
          <a:p>
            <a:endParaRPr lang="en-US" dirty="0"/>
          </a:p>
        </p:txBody>
      </p:sp>
    </p:spTree>
    <p:extLst>
      <p:ext uri="{BB962C8B-B14F-4D97-AF65-F5344CB8AC3E}">
        <p14:creationId xmlns:p14="http://schemas.microsoft.com/office/powerpoint/2010/main" val="36469964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Teams and Funding Structures</a:t>
            </a:r>
            <a:endParaRPr lang="en-US" dirty="0"/>
          </a:p>
        </p:txBody>
      </p:sp>
      <p:sp>
        <p:nvSpPr>
          <p:cNvPr id="3" name="Content Placeholder 2"/>
          <p:cNvSpPr>
            <a:spLocks noGrp="1"/>
          </p:cNvSpPr>
          <p:nvPr>
            <p:ph idx="1"/>
          </p:nvPr>
        </p:nvSpPr>
        <p:spPr/>
        <p:txBody>
          <a:bodyPr>
            <a:normAutofit fontScale="85000" lnSpcReduction="10000"/>
          </a:bodyPr>
          <a:lstStyle/>
          <a:p>
            <a:pPr marL="0" indent="0">
              <a:buNone/>
            </a:pPr>
            <a:r>
              <a:rPr lang="en-US" dirty="0" smtClean="0"/>
              <a:t>Historically used co-authors, but this is late stage, and selective</a:t>
            </a:r>
          </a:p>
          <a:p>
            <a:pPr marL="0" indent="0">
              <a:buNone/>
            </a:pPr>
            <a:r>
              <a:rPr lang="en-US" dirty="0" smtClean="0"/>
              <a:t>1. Labs rather than just co-authors</a:t>
            </a:r>
          </a:p>
          <a:p>
            <a:r>
              <a:rPr lang="en-US" dirty="0" smtClean="0"/>
              <a:t>How to measure a lab?</a:t>
            </a:r>
          </a:p>
          <a:p>
            <a:pPr lvl="1"/>
            <a:r>
              <a:rPr lang="en-US" dirty="0" smtClean="0"/>
              <a:t>PI and PI’s funding?</a:t>
            </a:r>
          </a:p>
          <a:p>
            <a:pPr marL="0" indent="0">
              <a:buNone/>
            </a:pPr>
            <a:r>
              <a:rPr lang="en-US" dirty="0" smtClean="0"/>
              <a:t>2. Networks (PI collaborations on projects)</a:t>
            </a:r>
          </a:p>
          <a:p>
            <a:r>
              <a:rPr lang="en-US" dirty="0" smtClean="0"/>
              <a:t>How to measure?</a:t>
            </a:r>
          </a:p>
          <a:p>
            <a:pPr lvl="1">
              <a:buFontTx/>
              <a:buChar char="-"/>
            </a:pPr>
            <a:r>
              <a:rPr lang="en-US" dirty="0" smtClean="0"/>
              <a:t>Collaborative projects and clusters of projects joined by </a:t>
            </a:r>
            <a:r>
              <a:rPr lang="en-US" dirty="0" err="1" smtClean="0"/>
              <a:t>Pis</a:t>
            </a:r>
            <a:endParaRPr lang="en-US" dirty="0" smtClean="0"/>
          </a:p>
          <a:p>
            <a:pPr lvl="1">
              <a:buFontTx/>
              <a:buChar char="-"/>
            </a:pPr>
            <a:r>
              <a:rPr lang="en-US" dirty="0" smtClean="0"/>
              <a:t>Subsequent projects initiated by postdocs or graduates students getting new jobs OR returning to their firms </a:t>
            </a:r>
          </a:p>
          <a:p>
            <a:pPr lvl="1"/>
            <a:endParaRPr lang="en-US" dirty="0" smtClean="0"/>
          </a:p>
          <a:p>
            <a:pPr lvl="1"/>
            <a:endParaRPr lang="en-US" dirty="0" smtClean="0"/>
          </a:p>
          <a:p>
            <a:pPr lvl="1"/>
            <a:endParaRPr lang="en-US" dirty="0"/>
          </a:p>
        </p:txBody>
      </p:sp>
    </p:spTree>
    <p:extLst>
      <p:ext uri="{BB962C8B-B14F-4D97-AF65-F5344CB8AC3E}">
        <p14:creationId xmlns:p14="http://schemas.microsoft.com/office/powerpoint/2010/main" val="13630703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394"/>
            <a:ext cx="8749737" cy="66604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0"/>
            <a:ext cx="8229600" cy="1524000"/>
          </a:xfrm>
          <a:solidFill>
            <a:schemeClr val="bg1">
              <a:alpha val="67000"/>
            </a:schemeClr>
          </a:solidFill>
        </p:spPr>
        <p:txBody>
          <a:bodyPr/>
          <a:lstStyle/>
          <a:p>
            <a:r>
              <a:rPr lang="en-US" dirty="0" smtClean="0"/>
              <a:t>Automated Data Construction</a:t>
            </a:r>
            <a:endParaRPr lang="en-US" dirty="0"/>
          </a:p>
        </p:txBody>
      </p:sp>
      <p:sp>
        <p:nvSpPr>
          <p:cNvPr id="3" name="Content Placeholder 2"/>
          <p:cNvSpPr>
            <a:spLocks noGrp="1"/>
          </p:cNvSpPr>
          <p:nvPr>
            <p:ph idx="1"/>
          </p:nvPr>
        </p:nvSpPr>
        <p:spPr>
          <a:xfrm>
            <a:off x="457200" y="2103437"/>
            <a:ext cx="8229600" cy="4709414"/>
          </a:xfrm>
          <a:solidFill>
            <a:schemeClr val="bg1">
              <a:alpha val="67000"/>
            </a:schemeClr>
          </a:solidFill>
        </p:spPr>
        <p:txBody>
          <a:bodyPr>
            <a:normAutofit lnSpcReduction="10000"/>
          </a:bodyPr>
          <a:lstStyle/>
          <a:p>
            <a:r>
              <a:rPr lang="en-US" dirty="0" smtClean="0"/>
              <a:t>Most data efforts focus on hand-curated data</a:t>
            </a:r>
          </a:p>
          <a:p>
            <a:r>
              <a:rPr lang="en-US" dirty="0" smtClean="0"/>
              <a:t>Scalable, Low cost / burden: Algorithmically link </a:t>
            </a:r>
            <a:r>
              <a:rPr lang="en-US" dirty="0"/>
              <a:t>researchers to their support (grants) </a:t>
            </a:r>
            <a:r>
              <a:rPr lang="en-US" dirty="0">
                <a:sym typeface="Wingdings" pitchFamily="2" charset="2"/>
              </a:rPr>
              <a:t> </a:t>
            </a:r>
            <a:r>
              <a:rPr lang="en-US" dirty="0"/>
              <a:t>scientific output (publications and citations) </a:t>
            </a:r>
            <a:r>
              <a:rPr lang="en-US" dirty="0">
                <a:sym typeface="Wingdings" pitchFamily="2" charset="2"/>
              </a:rPr>
              <a:t> </a:t>
            </a:r>
            <a:r>
              <a:rPr lang="en-US" dirty="0"/>
              <a:t>technological products (patents and drug approvals) </a:t>
            </a:r>
            <a:r>
              <a:rPr lang="en-US" dirty="0">
                <a:sym typeface="Wingdings" pitchFamily="2" charset="2"/>
              </a:rPr>
              <a:t> Impacts (</a:t>
            </a:r>
            <a:r>
              <a:rPr lang="en-US" dirty="0" smtClean="0">
                <a:sym typeface="Wingdings" pitchFamily="2" charset="2"/>
              </a:rPr>
              <a:t>Health, economy, productivity)</a:t>
            </a:r>
          </a:p>
          <a:p>
            <a:r>
              <a:rPr lang="en-US" dirty="0" smtClean="0">
                <a:sym typeface="Wingdings" pitchFamily="2" charset="2"/>
              </a:rPr>
              <a:t>Link to linked employee / employer data</a:t>
            </a:r>
          </a:p>
          <a:p>
            <a:r>
              <a:rPr lang="en-US" dirty="0" smtClean="0">
                <a:sym typeface="Wingdings" pitchFamily="2" charset="2"/>
              </a:rPr>
              <a:t>Probabilistic matches</a:t>
            </a:r>
            <a:endParaRPr lang="en-US" dirty="0">
              <a:sym typeface="Wingdings" pitchFamily="2" charset="2"/>
            </a:endParaRPr>
          </a:p>
        </p:txBody>
      </p:sp>
    </p:spTree>
    <p:extLst>
      <p:ext uri="{BB962C8B-B14F-4D97-AF65-F5344CB8AC3E}">
        <p14:creationId xmlns:p14="http://schemas.microsoft.com/office/powerpoint/2010/main" val="31583864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Possible Analyses</a:t>
            </a:r>
            <a:endParaRPr lang="en-US" dirty="0"/>
          </a:p>
        </p:txBody>
      </p:sp>
      <p:sp>
        <p:nvSpPr>
          <p:cNvPr id="3" name="Content Placeholder 2"/>
          <p:cNvSpPr>
            <a:spLocks noGrp="1"/>
          </p:cNvSpPr>
          <p:nvPr>
            <p:ph idx="1"/>
          </p:nvPr>
        </p:nvSpPr>
        <p:spPr/>
        <p:txBody>
          <a:bodyPr>
            <a:normAutofit lnSpcReduction="10000"/>
          </a:bodyPr>
          <a:lstStyle/>
          <a:p>
            <a:r>
              <a:rPr lang="en-US" dirty="0" smtClean="0"/>
              <a:t>Estimate how training environment affects retention in US, sector of employment, wages</a:t>
            </a:r>
          </a:p>
          <a:p>
            <a:r>
              <a:rPr lang="en-US" dirty="0" smtClean="0"/>
              <a:t>Estimate how flows of trainees to companies affects productivity</a:t>
            </a:r>
          </a:p>
          <a:p>
            <a:r>
              <a:rPr lang="en-US" dirty="0" smtClean="0"/>
              <a:t>Measure impact on innovation by linking text of patents to the research done in the labs where people trained</a:t>
            </a:r>
          </a:p>
          <a:p>
            <a:r>
              <a:rPr lang="en-US" dirty="0" smtClean="0"/>
              <a:t>Open the knowledge transfer black box and estimate returns to training</a:t>
            </a:r>
            <a:endParaRPr lang="en-US" dirty="0"/>
          </a:p>
        </p:txBody>
      </p:sp>
    </p:spTree>
    <p:extLst>
      <p:ext uri="{BB962C8B-B14F-4D97-AF65-F5344CB8AC3E}">
        <p14:creationId xmlns:p14="http://schemas.microsoft.com/office/powerpoint/2010/main" val="18368677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Team</a:t>
            </a:r>
            <a:endParaRPr lang="en-US" dirty="0"/>
          </a:p>
        </p:txBody>
      </p:sp>
      <p:sp>
        <p:nvSpPr>
          <p:cNvPr id="3" name="Content Placeholder 2"/>
          <p:cNvSpPr>
            <a:spLocks noGrp="1"/>
          </p:cNvSpPr>
          <p:nvPr>
            <p:ph idx="1"/>
          </p:nvPr>
        </p:nvSpPr>
        <p:spPr/>
        <p:txBody>
          <a:bodyPr>
            <a:normAutofit lnSpcReduction="10000"/>
          </a:bodyPr>
          <a:lstStyle/>
          <a:p>
            <a:r>
              <a:rPr lang="en-US" dirty="0"/>
              <a:t>Bruce Weinberg </a:t>
            </a:r>
            <a:r>
              <a:rPr lang="en-US" dirty="0" smtClean="0"/>
              <a:t>(Ohio State U, Econ)</a:t>
            </a:r>
            <a:r>
              <a:rPr lang="en-US" dirty="0"/>
              <a:t> </a:t>
            </a:r>
          </a:p>
          <a:p>
            <a:r>
              <a:rPr lang="en-US" dirty="0"/>
              <a:t>Julia Lane (American </a:t>
            </a:r>
            <a:r>
              <a:rPr lang="en-US" dirty="0" smtClean="0"/>
              <a:t>Inst. </a:t>
            </a:r>
            <a:r>
              <a:rPr lang="en-US" dirty="0"/>
              <a:t>for </a:t>
            </a:r>
            <a:r>
              <a:rPr lang="en-US" dirty="0" smtClean="0"/>
              <a:t>Research, Econ)</a:t>
            </a:r>
            <a:endParaRPr lang="en-US" dirty="0"/>
          </a:p>
          <a:p>
            <a:r>
              <a:rPr lang="en-US" dirty="0"/>
              <a:t>Lee Giles </a:t>
            </a:r>
            <a:r>
              <a:rPr lang="en-US" dirty="0" smtClean="0"/>
              <a:t>(Illinois, Comp </a:t>
            </a:r>
            <a:r>
              <a:rPr lang="en-US" dirty="0" err="1" smtClean="0"/>
              <a:t>Sci</a:t>
            </a:r>
            <a:r>
              <a:rPr lang="en-US" dirty="0" smtClean="0"/>
              <a:t>)</a:t>
            </a:r>
            <a:endParaRPr lang="en-US" dirty="0"/>
          </a:p>
          <a:p>
            <a:r>
              <a:rPr lang="en-US" dirty="0" err="1"/>
              <a:t>Vetle</a:t>
            </a:r>
            <a:r>
              <a:rPr lang="en-US" dirty="0"/>
              <a:t> </a:t>
            </a:r>
            <a:r>
              <a:rPr lang="en-US" dirty="0" err="1"/>
              <a:t>Torvik</a:t>
            </a:r>
            <a:r>
              <a:rPr lang="en-US" dirty="0"/>
              <a:t> (Pennsylvania </a:t>
            </a:r>
            <a:r>
              <a:rPr lang="en-US" dirty="0" smtClean="0"/>
              <a:t>State, Comp </a:t>
            </a:r>
            <a:r>
              <a:rPr lang="en-US" dirty="0" err="1" smtClean="0"/>
              <a:t>Sci</a:t>
            </a:r>
            <a:r>
              <a:rPr lang="en-US" dirty="0" smtClean="0"/>
              <a:t>)</a:t>
            </a:r>
            <a:endParaRPr lang="en-US" dirty="0"/>
          </a:p>
          <a:p>
            <a:r>
              <a:rPr lang="en-US" dirty="0"/>
              <a:t>Christopher </a:t>
            </a:r>
            <a:r>
              <a:rPr lang="en-US" dirty="0" err="1"/>
              <a:t>Morphew</a:t>
            </a:r>
            <a:r>
              <a:rPr lang="en-US" dirty="0"/>
              <a:t> </a:t>
            </a:r>
            <a:r>
              <a:rPr lang="en-US" dirty="0" smtClean="0"/>
              <a:t>(Iowa, </a:t>
            </a:r>
            <a:r>
              <a:rPr lang="en-US" dirty="0" err="1" smtClean="0"/>
              <a:t>Educ</a:t>
            </a:r>
            <a:r>
              <a:rPr lang="en-US" dirty="0" smtClean="0"/>
              <a:t>)</a:t>
            </a:r>
            <a:endParaRPr lang="en-US" dirty="0"/>
          </a:p>
          <a:p>
            <a:r>
              <a:rPr lang="en-US" dirty="0"/>
              <a:t>James Evans </a:t>
            </a:r>
            <a:r>
              <a:rPr lang="en-US" dirty="0" smtClean="0"/>
              <a:t>(U Chicago, Sociology)</a:t>
            </a:r>
            <a:endParaRPr lang="en-US" dirty="0"/>
          </a:p>
          <a:p>
            <a:r>
              <a:rPr lang="en-US" dirty="0"/>
              <a:t>Barbara Allen (</a:t>
            </a:r>
            <a:r>
              <a:rPr lang="en-US" dirty="0" smtClean="0"/>
              <a:t>CIC, Executive Director)</a:t>
            </a:r>
            <a:endParaRPr lang="en-US" dirty="0"/>
          </a:p>
          <a:p>
            <a:r>
              <a:rPr lang="en-US" dirty="0"/>
              <a:t>Roy Weiss </a:t>
            </a:r>
            <a:r>
              <a:rPr lang="en-US" dirty="0" smtClean="0"/>
              <a:t>(U Chicago, Medicine)</a:t>
            </a:r>
            <a:endParaRPr lang="en-US" dirty="0"/>
          </a:p>
        </p:txBody>
      </p:sp>
    </p:spTree>
    <p:extLst>
      <p:ext uri="{BB962C8B-B14F-4D97-AF65-F5344CB8AC3E}">
        <p14:creationId xmlns:p14="http://schemas.microsoft.com/office/powerpoint/2010/main" val="20423588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0"/>
            <a:ext cx="8229600" cy="1143000"/>
          </a:xfrm>
        </p:spPr>
        <p:txBody>
          <a:bodyPr/>
          <a:lstStyle/>
          <a:p>
            <a:r>
              <a:rPr lang="en-US" dirty="0" smtClean="0"/>
              <a:t>STAR METRICS</a:t>
            </a:r>
            <a:endParaRPr lang="en-US" dirty="0"/>
          </a:p>
        </p:txBody>
      </p:sp>
      <p:sp>
        <p:nvSpPr>
          <p:cNvPr id="2" name="Text Placeholder 1"/>
          <p:cNvSpPr>
            <a:spLocks noGrp="1"/>
          </p:cNvSpPr>
          <p:nvPr>
            <p:ph type="body" sz="quarter" idx="10"/>
          </p:nvPr>
        </p:nvSpPr>
        <p:spPr>
          <a:xfrm>
            <a:off x="381000" y="1066800"/>
            <a:ext cx="8382000" cy="5570756"/>
          </a:xfrm>
        </p:spPr>
        <p:txBody>
          <a:bodyPr>
            <a:normAutofit/>
          </a:bodyPr>
          <a:lstStyle/>
          <a:p>
            <a:r>
              <a:rPr lang="en-US" dirty="0" smtClean="0"/>
              <a:t>National program: White House led inter-agency initiative, now housed at NIH</a:t>
            </a:r>
          </a:p>
          <a:p>
            <a:r>
              <a:rPr lang="en-US" dirty="0" smtClean="0"/>
              <a:t>Broad participation: &gt;100 research orgs (45% of NSF/NIH funding) </a:t>
            </a:r>
          </a:p>
          <a:p>
            <a:r>
              <a:rPr lang="en-US" dirty="0" smtClean="0"/>
              <a:t>Unique data: Project level data on internal financial and HR data on expenditures from federal grants</a:t>
            </a:r>
          </a:p>
          <a:p>
            <a:r>
              <a:rPr lang="en-US" dirty="0" smtClean="0"/>
              <a:t>Low burden / cost: uses</a:t>
            </a:r>
          </a:p>
          <a:p>
            <a:pPr marL="0" indent="0">
              <a:buNone/>
            </a:pPr>
            <a:r>
              <a:rPr lang="en-US" dirty="0"/>
              <a:t> </a:t>
            </a:r>
            <a:r>
              <a:rPr lang="en-US" dirty="0" smtClean="0"/>
              <a:t>   algorithms &amp; existing data</a:t>
            </a:r>
          </a:p>
          <a:p>
            <a:r>
              <a:rPr lang="en-US" dirty="0" smtClean="0"/>
              <a:t>Theoretically grounded:</a:t>
            </a:r>
          </a:p>
          <a:p>
            <a:pPr marL="0" indent="0">
              <a:buNone/>
            </a:pPr>
            <a:r>
              <a:rPr lang="en-US" dirty="0" smtClean="0"/>
              <a:t>    Builds on </a:t>
            </a:r>
            <a:r>
              <a:rPr lang="en-US" dirty="0" err="1" smtClean="0"/>
              <a:t>microfoundations</a:t>
            </a:r>
            <a:endParaRPr lang="en-US" dirty="0" smtClean="0"/>
          </a:p>
          <a:p>
            <a:pPr marL="0" indent="0">
              <a:buNone/>
            </a:pPr>
            <a:endParaRPr lang="en-US" dirty="0" smtClean="0"/>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09583" y="3886200"/>
            <a:ext cx="3634417" cy="280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1854920"/>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219200"/>
            <a:ext cx="6851650" cy="52148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Conceptual Framework</a:t>
            </a:r>
            <a:endParaRPr lang="en-US" dirty="0"/>
          </a:p>
        </p:txBody>
      </p:sp>
    </p:spTree>
    <p:extLst>
      <p:ext uri="{BB962C8B-B14F-4D97-AF65-F5344CB8AC3E}">
        <p14:creationId xmlns:p14="http://schemas.microsoft.com/office/powerpoint/2010/main" val="41785041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Empirical Framework</a:t>
            </a:r>
            <a:endParaRPr lang="en-US" dirty="0"/>
          </a:p>
        </p:txBody>
      </p:sp>
      <p:sp>
        <p:nvSpPr>
          <p:cNvPr id="3" name="Content Placeholder 2"/>
          <p:cNvSpPr>
            <a:spLocks noGrp="1"/>
          </p:cNvSpPr>
          <p:nvPr>
            <p:ph idx="1"/>
          </p:nvPr>
        </p:nvSpPr>
        <p:spPr>
          <a:xfrm>
            <a:off x="457200" y="1430072"/>
            <a:ext cx="8229600" cy="4525963"/>
          </a:xfrm>
        </p:spPr>
        <p:txBody>
          <a:bodyPr>
            <a:normAutofit/>
          </a:bodyPr>
          <a:lstStyle/>
          <a:p>
            <a:r>
              <a:rPr lang="en-US" dirty="0" smtClean="0"/>
              <a:t>Level </a:t>
            </a:r>
            <a:r>
              <a:rPr lang="en-US" dirty="0"/>
              <a:t>1: Document </a:t>
            </a:r>
            <a:r>
              <a:rPr lang="en-US" dirty="0" smtClean="0"/>
              <a:t>science inputs: the </a:t>
            </a:r>
            <a:r>
              <a:rPr lang="en-US" u="sng" dirty="0"/>
              <a:t>workforce</a:t>
            </a:r>
            <a:r>
              <a:rPr lang="en-US" dirty="0"/>
              <a:t> </a:t>
            </a:r>
            <a:r>
              <a:rPr lang="en-US" dirty="0" smtClean="0"/>
              <a:t>and </a:t>
            </a:r>
            <a:r>
              <a:rPr lang="en-US" u="sng" dirty="0" smtClean="0"/>
              <a:t>equipment</a:t>
            </a:r>
            <a:r>
              <a:rPr lang="en-US" b="1" dirty="0" smtClean="0"/>
              <a:t> </a:t>
            </a:r>
            <a:r>
              <a:rPr lang="en-US" dirty="0" smtClean="0"/>
              <a:t>expenditures supported </a:t>
            </a:r>
            <a:r>
              <a:rPr lang="en-US" dirty="0"/>
              <a:t>by federal </a:t>
            </a:r>
            <a:r>
              <a:rPr lang="en-US" dirty="0" smtClean="0"/>
              <a:t>funding</a:t>
            </a:r>
            <a:endParaRPr lang="en-US" dirty="0"/>
          </a:p>
          <a:p>
            <a:r>
              <a:rPr lang="en-US" dirty="0" smtClean="0"/>
              <a:t>Level </a:t>
            </a:r>
            <a:r>
              <a:rPr lang="en-US" dirty="0"/>
              <a:t>2: Develop an open </a:t>
            </a:r>
            <a:r>
              <a:rPr lang="en-US" b="1" dirty="0"/>
              <a:t>automated </a:t>
            </a:r>
            <a:r>
              <a:rPr lang="en-US" dirty="0"/>
              <a:t>data infrastructure and tools that will enable </a:t>
            </a:r>
            <a:r>
              <a:rPr lang="en-US" dirty="0" smtClean="0"/>
              <a:t>us to document and analyze the </a:t>
            </a:r>
            <a:r>
              <a:rPr lang="en-US" u="sng" dirty="0"/>
              <a:t>inputs</a:t>
            </a:r>
            <a:r>
              <a:rPr lang="en-US" dirty="0"/>
              <a:t>, </a:t>
            </a:r>
            <a:r>
              <a:rPr lang="en-US" u="sng" dirty="0"/>
              <a:t>outputs</a:t>
            </a:r>
            <a:r>
              <a:rPr lang="en-US" dirty="0"/>
              <a:t>, and </a:t>
            </a:r>
            <a:r>
              <a:rPr lang="en-US" u="sng" dirty="0"/>
              <a:t>outcomes</a:t>
            </a:r>
            <a:r>
              <a:rPr lang="en-US" b="1" dirty="0"/>
              <a:t> </a:t>
            </a:r>
            <a:r>
              <a:rPr lang="en-US" dirty="0"/>
              <a:t>resulting from federal investments in </a:t>
            </a:r>
            <a:r>
              <a:rPr lang="en-US" dirty="0" smtClean="0"/>
              <a:t>science</a:t>
            </a:r>
            <a:endParaRPr lang="en-US" dirty="0"/>
          </a:p>
          <a:p>
            <a:endParaRPr lang="en-US" dirty="0"/>
          </a:p>
        </p:txBody>
      </p:sp>
    </p:spTree>
    <p:extLst>
      <p:ext uri="{BB962C8B-B14F-4D97-AF65-F5344CB8AC3E}">
        <p14:creationId xmlns:p14="http://schemas.microsoft.com/office/powerpoint/2010/main" val="35346800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304800"/>
            <a:ext cx="8229600" cy="1143000"/>
          </a:xfrm>
        </p:spPr>
        <p:txBody>
          <a:bodyPr/>
          <a:lstStyle/>
          <a:p>
            <a:r>
              <a:rPr lang="en-US" dirty="0" smtClean="0"/>
              <a:t>U METRICS</a:t>
            </a:r>
            <a:endParaRPr lang="en-US" dirty="0"/>
          </a:p>
        </p:txBody>
      </p:sp>
      <p:sp>
        <p:nvSpPr>
          <p:cNvPr id="2" name="Text Placeholder 1"/>
          <p:cNvSpPr>
            <a:spLocks noGrp="1"/>
          </p:cNvSpPr>
          <p:nvPr>
            <p:ph type="body" sz="quarter" idx="10"/>
          </p:nvPr>
        </p:nvSpPr>
        <p:spPr>
          <a:xfrm>
            <a:off x="381000" y="1676400"/>
            <a:ext cx="8382000" cy="4961156"/>
          </a:xfrm>
        </p:spPr>
        <p:txBody>
          <a:bodyPr/>
          <a:lstStyle/>
          <a:p>
            <a:r>
              <a:rPr lang="en-US" dirty="0" smtClean="0"/>
              <a:t>Private initiative to use STAR METRICS data from </a:t>
            </a:r>
            <a:r>
              <a:rPr lang="en-US" dirty="0"/>
              <a:t>15 major research universities </a:t>
            </a:r>
            <a:r>
              <a:rPr lang="en-US" dirty="0" smtClean="0"/>
              <a:t>that comprise the Committee on Institutional Cooperation (CIC) to analyze:</a:t>
            </a:r>
          </a:p>
          <a:p>
            <a:pPr marL="971550" lvl="1" indent="-514350">
              <a:buFont typeface="+mj-lt"/>
              <a:buAutoNum type="arabicPeriod"/>
            </a:pPr>
            <a:r>
              <a:rPr lang="en-US" dirty="0" smtClean="0"/>
              <a:t>Impact of Science</a:t>
            </a:r>
          </a:p>
          <a:p>
            <a:pPr marL="971550" lvl="1" indent="-514350">
              <a:buFont typeface="+mj-lt"/>
              <a:buAutoNum type="arabicPeriod"/>
            </a:pPr>
            <a:r>
              <a:rPr lang="en-US" dirty="0" smtClean="0"/>
              <a:t>Structure of research workforce</a:t>
            </a:r>
          </a:p>
          <a:p>
            <a:pPr marL="971550" lvl="1" indent="-514350">
              <a:buFont typeface="+mj-lt"/>
              <a:buAutoNum type="arabicPeriod"/>
            </a:pPr>
            <a:r>
              <a:rPr lang="en-US" dirty="0" smtClean="0"/>
              <a:t>Optimize research</a:t>
            </a:r>
          </a:p>
          <a:p>
            <a:endParaRPr lang="en-US" dirty="0"/>
          </a:p>
        </p:txBody>
      </p:sp>
    </p:spTree>
    <p:extLst>
      <p:ext uri="{BB962C8B-B14F-4D97-AF65-F5344CB8AC3E}">
        <p14:creationId xmlns:p14="http://schemas.microsoft.com/office/powerpoint/2010/main" val="2033219896"/>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Products</a:t>
            </a:r>
            <a:endParaRPr lang="en-US" dirty="0"/>
          </a:p>
        </p:txBody>
      </p:sp>
      <p:sp>
        <p:nvSpPr>
          <p:cNvPr id="3" name="Content Placeholder 2"/>
          <p:cNvSpPr>
            <a:spLocks noGrp="1"/>
          </p:cNvSpPr>
          <p:nvPr>
            <p:ph idx="1"/>
          </p:nvPr>
        </p:nvSpPr>
        <p:spPr/>
        <p:txBody>
          <a:bodyPr/>
          <a:lstStyle/>
          <a:p>
            <a:r>
              <a:rPr lang="en-US" dirty="0" err="1" smtClean="0"/>
              <a:t>Templated</a:t>
            </a:r>
            <a:r>
              <a:rPr lang="en-US" dirty="0" smtClean="0"/>
              <a:t>, scalable reports</a:t>
            </a:r>
          </a:p>
          <a:p>
            <a:r>
              <a:rPr lang="en-US" dirty="0" smtClean="0"/>
              <a:t>Integrated dashboard</a:t>
            </a:r>
          </a:p>
          <a:p>
            <a:r>
              <a:rPr lang="en-US" dirty="0" smtClean="0"/>
              <a:t>Open source data infrastructure</a:t>
            </a:r>
          </a:p>
          <a:p>
            <a:r>
              <a:rPr lang="en-US" dirty="0" smtClean="0"/>
              <a:t>Sandbox for research to develop tools</a:t>
            </a:r>
            <a:endParaRPr lang="en-US" dirty="0"/>
          </a:p>
        </p:txBody>
      </p:sp>
      <p:pic>
        <p:nvPicPr>
          <p:cNvPr id="4" name="Picture 3" descr="1c-Original-2007-2012-Q2-show-data_v2.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4600" y="4110641"/>
            <a:ext cx="3845254" cy="2747359"/>
          </a:xfrm>
          <a:prstGeom prst="rect">
            <a:avLst/>
          </a:prstGeom>
        </p:spPr>
      </p:pic>
    </p:spTree>
    <p:extLst>
      <p:ext uri="{BB962C8B-B14F-4D97-AF65-F5344CB8AC3E}">
        <p14:creationId xmlns:p14="http://schemas.microsoft.com/office/powerpoint/2010/main" val="16074014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Grp="1" noChangeAspect="1" noChangeArrowheads="1"/>
          </p:cNvPicPr>
          <p:nvPr>
            <p:ph sz="half" idx="1"/>
          </p:nvPr>
        </p:nvPicPr>
        <p:blipFill rotWithShape="1">
          <a:blip r:embed="rId2">
            <a:extLst>
              <a:ext uri="{28A0092B-C50C-407E-A947-70E740481C1C}">
                <a14:useLocalDpi xmlns:a14="http://schemas.microsoft.com/office/drawing/2010/main" val="0"/>
              </a:ext>
            </a:extLst>
          </a:blip>
          <a:srcRect l="3818" t="20208" r="40662" b="12662"/>
          <a:stretch/>
        </p:blipFill>
        <p:spPr bwMode="auto">
          <a:xfrm>
            <a:off x="1143000" y="1337706"/>
            <a:ext cx="7223760" cy="49106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t>The CIC</a:t>
            </a:r>
            <a:endParaRPr lang="en-US" dirty="0"/>
          </a:p>
        </p:txBody>
      </p:sp>
      <p:sp>
        <p:nvSpPr>
          <p:cNvPr id="4" name="Content Placeholder 3"/>
          <p:cNvSpPr>
            <a:spLocks noGrp="1"/>
          </p:cNvSpPr>
          <p:nvPr>
            <p:ph sz="half" idx="2"/>
          </p:nvPr>
        </p:nvSpPr>
        <p:spPr>
          <a:xfrm>
            <a:off x="228600" y="228600"/>
            <a:ext cx="3200400" cy="3657600"/>
          </a:xfrm>
          <a:solidFill>
            <a:schemeClr val="bg1">
              <a:alpha val="80000"/>
            </a:schemeClr>
          </a:solidFill>
        </p:spPr>
        <p:txBody>
          <a:bodyPr>
            <a:normAutofit fontScale="55000" lnSpcReduction="20000"/>
          </a:bodyPr>
          <a:lstStyle/>
          <a:p>
            <a:r>
              <a:rPr lang="en-US" dirty="0"/>
              <a:t>University of Chicago </a:t>
            </a:r>
          </a:p>
          <a:p>
            <a:r>
              <a:rPr lang="en-US" dirty="0"/>
              <a:t>University of Illinois </a:t>
            </a:r>
          </a:p>
          <a:p>
            <a:r>
              <a:rPr lang="en-US" dirty="0"/>
              <a:t>Indiana University </a:t>
            </a:r>
          </a:p>
          <a:p>
            <a:r>
              <a:rPr lang="en-US" dirty="0"/>
              <a:t>University of Iowa </a:t>
            </a:r>
          </a:p>
          <a:p>
            <a:r>
              <a:rPr lang="en-US" dirty="0"/>
              <a:t>University of Maryland </a:t>
            </a:r>
          </a:p>
          <a:p>
            <a:r>
              <a:rPr lang="en-US" dirty="0"/>
              <a:t>University of Michigan </a:t>
            </a:r>
          </a:p>
          <a:p>
            <a:r>
              <a:rPr lang="en-US" dirty="0"/>
              <a:t>Michigan State University </a:t>
            </a:r>
          </a:p>
          <a:p>
            <a:r>
              <a:rPr lang="en-US" dirty="0"/>
              <a:t>University of Minnesota </a:t>
            </a:r>
          </a:p>
          <a:p>
            <a:r>
              <a:rPr lang="en-US" dirty="0"/>
              <a:t>University of Nebraska-Lincoln </a:t>
            </a:r>
          </a:p>
          <a:p>
            <a:r>
              <a:rPr lang="en-US" dirty="0"/>
              <a:t>Northwestern University </a:t>
            </a:r>
          </a:p>
          <a:p>
            <a:r>
              <a:rPr lang="en-US" dirty="0"/>
              <a:t>Ohio State University </a:t>
            </a:r>
          </a:p>
          <a:p>
            <a:r>
              <a:rPr lang="en-US" dirty="0"/>
              <a:t>Pennsylvania State University </a:t>
            </a:r>
          </a:p>
          <a:p>
            <a:r>
              <a:rPr lang="en-US" dirty="0"/>
              <a:t>Purdue University </a:t>
            </a:r>
          </a:p>
          <a:p>
            <a:r>
              <a:rPr lang="en-US" dirty="0"/>
              <a:t>Rutgers University </a:t>
            </a:r>
          </a:p>
          <a:p>
            <a:r>
              <a:rPr lang="en-US" dirty="0"/>
              <a:t>University of Wisconsin-Madison </a:t>
            </a:r>
          </a:p>
        </p:txBody>
      </p:sp>
    </p:spTree>
    <p:extLst>
      <p:ext uri="{BB962C8B-B14F-4D97-AF65-F5344CB8AC3E}">
        <p14:creationId xmlns:p14="http://schemas.microsoft.com/office/powerpoint/2010/main" val="1854337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CIC</a:t>
            </a:r>
            <a:endParaRPr lang="en-US" dirty="0"/>
          </a:p>
        </p:txBody>
      </p:sp>
      <p:sp>
        <p:nvSpPr>
          <p:cNvPr id="3" name="Content Placeholder 2"/>
          <p:cNvSpPr>
            <a:spLocks noGrp="1"/>
          </p:cNvSpPr>
          <p:nvPr>
            <p:ph idx="1"/>
          </p:nvPr>
        </p:nvSpPr>
        <p:spPr/>
        <p:txBody>
          <a:bodyPr/>
          <a:lstStyle/>
          <a:p>
            <a:r>
              <a:rPr lang="en-US" dirty="0" smtClean="0"/>
              <a:t>Most of the leading research universities in the Midwest United States</a:t>
            </a:r>
          </a:p>
          <a:p>
            <a:endParaRPr lang="en-US" dirty="0" smtClean="0"/>
          </a:p>
          <a:p>
            <a:r>
              <a:rPr lang="en-US" dirty="0" smtClean="0"/>
              <a:t>$9.3B in research</a:t>
            </a:r>
          </a:p>
          <a:p>
            <a:endParaRPr lang="en-US" dirty="0" smtClean="0"/>
          </a:p>
          <a:p>
            <a:r>
              <a:rPr lang="en-US" dirty="0" smtClean="0"/>
              <a:t>“Shanghai” ARWU range from #8 (U Chicago) to 68; median ranking is 35</a:t>
            </a:r>
          </a:p>
          <a:p>
            <a:endParaRPr lang="en-US" dirty="0"/>
          </a:p>
        </p:txBody>
      </p:sp>
    </p:spTree>
    <p:extLst>
      <p:ext uri="{BB962C8B-B14F-4D97-AF65-F5344CB8AC3E}">
        <p14:creationId xmlns:p14="http://schemas.microsoft.com/office/powerpoint/2010/main" val="81796148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1500</TotalTime>
  <Words>1400</Words>
  <Application>Microsoft Office PowerPoint</Application>
  <PresentationFormat>On-screen Show (4:3)</PresentationFormat>
  <Paragraphs>175</Paragraphs>
  <Slides>25</Slides>
  <Notes>2</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Developments in the US: STAR &amp; U METRICS</vt:lpstr>
      <vt:lpstr>Motivation</vt:lpstr>
      <vt:lpstr>STAR METRICS</vt:lpstr>
      <vt:lpstr>Conceptual Framework</vt:lpstr>
      <vt:lpstr>Empirical Framework</vt:lpstr>
      <vt:lpstr>U METRICS</vt:lpstr>
      <vt:lpstr>Products</vt:lpstr>
      <vt:lpstr>The CIC</vt:lpstr>
      <vt:lpstr>The CIC</vt:lpstr>
      <vt:lpstr>U METRICS Projects</vt:lpstr>
      <vt:lpstr>PowerPoint Presentation</vt:lpstr>
      <vt:lpstr>CIC Activity: Economic Impacts</vt:lpstr>
      <vt:lpstr>Training Environments Project</vt:lpstr>
      <vt:lpstr>Building a Social Science Research Community around a new R&amp;D Data Infrastructure</vt:lpstr>
      <vt:lpstr>Proposed study on food safety</vt:lpstr>
      <vt:lpstr>Proposed study on communicating research to policy makers</vt:lpstr>
      <vt:lpstr>Complementary Aging Project</vt:lpstr>
      <vt:lpstr>What goes back to CIC</vt:lpstr>
      <vt:lpstr>International Context</vt:lpstr>
      <vt:lpstr>The U METRICS Initiative</vt:lpstr>
      <vt:lpstr>Overview and Goals</vt:lpstr>
      <vt:lpstr>Teams and Funding Structures</vt:lpstr>
      <vt:lpstr>Automated Data Construction</vt:lpstr>
      <vt:lpstr>Possible Analyses</vt:lpstr>
      <vt:lpstr>Team</vt:lpstr>
    </vt:vector>
  </TitlesOfParts>
  <Company>American Institutes for Research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CIC and UMETRICS</dc:title>
  <dc:creator>JLane</dc:creator>
  <cp:lastModifiedBy>Rebecca Rosen</cp:lastModifiedBy>
  <cp:revision>48</cp:revision>
  <cp:lastPrinted>2013-09-15T21:38:12Z</cp:lastPrinted>
  <dcterms:created xsi:type="dcterms:W3CDTF">2013-09-10T10:12:57Z</dcterms:created>
  <dcterms:modified xsi:type="dcterms:W3CDTF">2013-09-23T17:10:52Z</dcterms:modified>
</cp:coreProperties>
</file>